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100" d="100"/>
          <a:sy n="100" d="100"/>
        </p:scale>
        <p:origin x="2670" y="-115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493831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2091240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1187454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2345311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4249788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1504237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3288232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3017793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3144963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3721447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2B30A2D-895F-4D68-8769-4829DF9F93CA}" type="datetimeFigureOut">
              <a:rPr kumimoji="1" lang="ja-JP" altLang="en-US" smtClean="0"/>
              <a:t>2026/1/25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2372541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B30A2D-895F-4D68-8769-4829DF9F93CA}" type="datetimeFigureOut">
              <a:rPr kumimoji="1" lang="ja-JP" altLang="en-US" smtClean="0"/>
              <a:t>2026/1/25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22307ED-2B2D-45B5-B245-AF2BCB990BF6}" type="slidenum">
              <a:rPr kumimoji="1" lang="ja-JP" altLang="en-US" smtClean="0"/>
              <a:t>‹#›</a:t>
            </a:fld>
            <a:endParaRPr kumimoji="1" lang="ja-JP" altLang="en-US"/>
          </a:p>
        </p:txBody>
      </p:sp>
    </p:spTree>
    <p:extLst>
      <p:ext uri="{BB962C8B-B14F-4D97-AF65-F5344CB8AC3E}">
        <p14:creationId xmlns:p14="http://schemas.microsoft.com/office/powerpoint/2010/main" val="15194381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99E22E2-E258-D11B-CEC5-AF3F894C5025}"/>
              </a:ext>
            </a:extLst>
          </p:cNvPr>
          <p:cNvSpPr/>
          <p:nvPr/>
        </p:nvSpPr>
        <p:spPr>
          <a:xfrm>
            <a:off x="251225" y="797649"/>
            <a:ext cx="6355549" cy="52322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spAutoFit/>
          </a:bodyPr>
          <a:lstStyle/>
          <a:p>
            <a:pPr algn="ctr"/>
            <a:r>
              <a:rPr kumimoji="1" lang="ja-JP" altLang="en-US" sz="2800" b="1" dirty="0">
                <a:solidFill>
                  <a:schemeClr val="tx1">
                    <a:lumMod val="65000"/>
                    <a:lumOff val="35000"/>
                  </a:schemeClr>
                </a:solidFill>
                <a:latin typeface="メイリオ" panose="020B0604030504040204" pitchFamily="50" charset="-128"/>
                <a:ea typeface="メイリオ" panose="020B0604030504040204" pitchFamily="50" charset="-128"/>
              </a:rPr>
              <a:t>「インドのモータ規制について」</a:t>
            </a:r>
          </a:p>
        </p:txBody>
      </p:sp>
      <p:sp>
        <p:nvSpPr>
          <p:cNvPr id="5" name="正方形/長方形 4">
            <a:extLst>
              <a:ext uri="{FF2B5EF4-FFF2-40B4-BE49-F238E27FC236}">
                <a16:creationId xmlns:a16="http://schemas.microsoft.com/office/drawing/2014/main" id="{7620EC44-12B6-8027-25D4-686FE3F0CA88}"/>
              </a:ext>
            </a:extLst>
          </p:cNvPr>
          <p:cNvSpPr/>
          <p:nvPr/>
        </p:nvSpPr>
        <p:spPr>
          <a:xfrm>
            <a:off x="2279294" y="351867"/>
            <a:ext cx="2299410" cy="3226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1"/>
          <a:lstStyle/>
          <a:p>
            <a:pPr algn="ctr"/>
            <a:r>
              <a:rPr kumimoji="1" lang="ja-JP" altLang="en-US" sz="2000" b="1" dirty="0">
                <a:solidFill>
                  <a:schemeClr val="tx1">
                    <a:lumMod val="65000"/>
                    <a:lumOff val="35000"/>
                  </a:schemeClr>
                </a:solidFill>
                <a:latin typeface="メイリオ" panose="020B0604030504040204" pitchFamily="50" charset="-128"/>
                <a:ea typeface="メイリオ" panose="020B0604030504040204" pitchFamily="50" charset="-128"/>
              </a:rPr>
              <a:t>＜ご存じですか？！＞</a:t>
            </a:r>
          </a:p>
        </p:txBody>
      </p:sp>
      <p:pic>
        <p:nvPicPr>
          <p:cNvPr id="6" name="図 5">
            <a:extLst>
              <a:ext uri="{FF2B5EF4-FFF2-40B4-BE49-F238E27FC236}">
                <a16:creationId xmlns:a16="http://schemas.microsoft.com/office/drawing/2014/main" id="{62046D7C-803E-1713-805C-7A8B918EA98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47861" y="168662"/>
            <a:ext cx="1728901" cy="472625"/>
          </a:xfrm>
          <a:prstGeom prst="rect">
            <a:avLst/>
          </a:prstGeom>
        </p:spPr>
      </p:pic>
      <p:pic>
        <p:nvPicPr>
          <p:cNvPr id="9" name="図 8">
            <a:extLst>
              <a:ext uri="{FF2B5EF4-FFF2-40B4-BE49-F238E27FC236}">
                <a16:creationId xmlns:a16="http://schemas.microsoft.com/office/drawing/2014/main" id="{A9F06027-4B44-AFDF-11ED-A1FD95ECECDD}"/>
              </a:ext>
            </a:extLst>
          </p:cNvPr>
          <p:cNvPicPr>
            <a:picLocks noChangeAspect="1"/>
          </p:cNvPicPr>
          <p:nvPr/>
        </p:nvPicPr>
        <p:blipFill>
          <a:blip r:embed="rId3"/>
          <a:stretch>
            <a:fillRect/>
          </a:stretch>
        </p:blipFill>
        <p:spPr>
          <a:xfrm>
            <a:off x="5530640" y="1223950"/>
            <a:ext cx="1236735" cy="1236735"/>
          </a:xfrm>
          <a:prstGeom prst="rect">
            <a:avLst/>
          </a:prstGeom>
        </p:spPr>
      </p:pic>
      <p:pic>
        <p:nvPicPr>
          <p:cNvPr id="10" name="図 9">
            <a:extLst>
              <a:ext uri="{FF2B5EF4-FFF2-40B4-BE49-F238E27FC236}">
                <a16:creationId xmlns:a16="http://schemas.microsoft.com/office/drawing/2014/main" id="{EE69C814-FD8F-E57E-5946-C1311AED6415}"/>
              </a:ext>
            </a:extLst>
          </p:cNvPr>
          <p:cNvPicPr>
            <a:picLocks noChangeAspect="1"/>
          </p:cNvPicPr>
          <p:nvPr/>
        </p:nvPicPr>
        <p:blipFill>
          <a:blip r:embed="rId4"/>
          <a:stretch>
            <a:fillRect/>
          </a:stretch>
        </p:blipFill>
        <p:spPr>
          <a:xfrm>
            <a:off x="5746234" y="2558681"/>
            <a:ext cx="768866" cy="708985"/>
          </a:xfrm>
          <a:prstGeom prst="rect">
            <a:avLst/>
          </a:prstGeom>
        </p:spPr>
      </p:pic>
      <p:sp>
        <p:nvSpPr>
          <p:cNvPr id="12" name="正方形/長方形 11">
            <a:extLst>
              <a:ext uri="{FF2B5EF4-FFF2-40B4-BE49-F238E27FC236}">
                <a16:creationId xmlns:a16="http://schemas.microsoft.com/office/drawing/2014/main" id="{0121B56C-760A-D67C-12AF-7773323D6DF5}"/>
              </a:ext>
            </a:extLst>
          </p:cNvPr>
          <p:cNvSpPr/>
          <p:nvPr/>
        </p:nvSpPr>
        <p:spPr>
          <a:xfrm>
            <a:off x="251225" y="1429866"/>
            <a:ext cx="5562877" cy="8002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r>
              <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rPr>
              <a:t>インドにおけるモータの規制は</a:t>
            </a:r>
            <a:r>
              <a:rPr kumimoji="1" lang="en-US" altLang="ja-JP" sz="1400" dirty="0">
                <a:solidFill>
                  <a:schemeClr val="tx1">
                    <a:lumMod val="75000"/>
                    <a:lumOff val="25000"/>
                  </a:schemeClr>
                </a:solidFill>
                <a:latin typeface="メイリオ" panose="020B0604030504040204" pitchFamily="50" charset="-128"/>
                <a:ea typeface="メイリオ" panose="020B0604030504040204" pitchFamily="50" charset="-128"/>
              </a:rPr>
              <a:t>2018</a:t>
            </a:r>
            <a:r>
              <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rPr>
              <a:t>年</a:t>
            </a:r>
            <a:r>
              <a:rPr kumimoji="1" lang="en-US" altLang="ja-JP" sz="1400" dirty="0">
                <a:solidFill>
                  <a:schemeClr val="tx1">
                    <a:lumMod val="75000"/>
                    <a:lumOff val="25000"/>
                  </a:schemeClr>
                </a:solidFill>
                <a:latin typeface="メイリオ" panose="020B0604030504040204" pitchFamily="50" charset="-128"/>
                <a:ea typeface="メイリオ" panose="020B0604030504040204" pitchFamily="50" charset="-128"/>
              </a:rPr>
              <a:t>1</a:t>
            </a:r>
            <a:r>
              <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rPr>
              <a:t>月からインドの標準規格</a:t>
            </a:r>
            <a:endParaRPr kumimoji="1" lang="en-US" altLang="ja-JP" sz="1400" dirty="0">
              <a:solidFill>
                <a:schemeClr val="tx1">
                  <a:lumMod val="75000"/>
                  <a:lumOff val="25000"/>
                </a:schemeClr>
              </a:solidFill>
              <a:latin typeface="メイリオ" panose="020B0604030504040204" pitchFamily="50" charset="-128"/>
              <a:ea typeface="メイリオ" panose="020B0604030504040204" pitchFamily="50" charset="-128"/>
            </a:endParaRPr>
          </a:p>
          <a:p>
            <a:endParaRPr kumimoji="1" lang="en-US" altLang="ja-JP" sz="200" dirty="0">
              <a:solidFill>
                <a:schemeClr val="tx1">
                  <a:lumMod val="75000"/>
                  <a:lumOff val="25000"/>
                </a:schemeClr>
              </a:solidFill>
              <a:latin typeface="メイリオ" panose="020B0604030504040204" pitchFamily="50" charset="-128"/>
              <a:ea typeface="メイリオ" panose="020B0604030504040204" pitchFamily="50" charset="-128"/>
            </a:endParaRPr>
          </a:p>
          <a:p>
            <a:r>
              <a:rPr kumimoji="1" lang="en-US" altLang="ja-JP" sz="1400" dirty="0">
                <a:solidFill>
                  <a:schemeClr val="tx1">
                    <a:lumMod val="75000"/>
                    <a:lumOff val="25000"/>
                  </a:schemeClr>
                </a:solidFill>
                <a:latin typeface="メイリオ" panose="020B0604030504040204" pitchFamily="50" charset="-128"/>
                <a:ea typeface="メイリオ" panose="020B0604030504040204" pitchFamily="50" charset="-128"/>
              </a:rPr>
              <a:t>BIS</a:t>
            </a:r>
            <a:r>
              <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rPr>
              <a:t>（</a:t>
            </a:r>
            <a:r>
              <a:rPr kumimoji="1" lang="en-US" altLang="ja-JP" sz="1400" dirty="0">
                <a:solidFill>
                  <a:schemeClr val="tx1">
                    <a:lumMod val="75000"/>
                    <a:lumOff val="25000"/>
                  </a:schemeClr>
                </a:solidFill>
                <a:latin typeface="メイリオ" panose="020B0604030504040204" pitchFamily="50" charset="-128"/>
                <a:ea typeface="メイリオ" panose="020B0604030504040204" pitchFamily="50" charset="-128"/>
              </a:rPr>
              <a:t>Bureau of Indian Standards</a:t>
            </a:r>
            <a:r>
              <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rPr>
              <a:t>）が施行されており</a:t>
            </a:r>
            <a:endParaRPr kumimoji="1" lang="en-US" altLang="ja-JP" sz="1400" dirty="0">
              <a:solidFill>
                <a:schemeClr val="tx1">
                  <a:lumMod val="75000"/>
                  <a:lumOff val="25000"/>
                </a:schemeClr>
              </a:solidFill>
              <a:latin typeface="メイリオ" panose="020B0604030504040204" pitchFamily="50" charset="-128"/>
              <a:ea typeface="メイリオ" panose="020B0604030504040204" pitchFamily="50" charset="-128"/>
            </a:endParaRPr>
          </a:p>
          <a:p>
            <a:endParaRPr kumimoji="1" lang="en-US" altLang="ja-JP" sz="200" dirty="0">
              <a:solidFill>
                <a:schemeClr val="tx1">
                  <a:lumMod val="75000"/>
                  <a:lumOff val="25000"/>
                </a:schemeClr>
              </a:solidFill>
              <a:latin typeface="メイリオ" panose="020B0604030504040204" pitchFamily="50" charset="-128"/>
              <a:ea typeface="メイリオ" panose="020B0604030504040204" pitchFamily="50" charset="-128"/>
            </a:endParaRPr>
          </a:p>
          <a:p>
            <a:r>
              <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rPr>
              <a:t>強制認証が適用される品目がさらに拡大しています。</a:t>
            </a:r>
            <a:endParaRPr kumimoji="1" lang="en-US" altLang="ja-JP" sz="1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pic>
        <p:nvPicPr>
          <p:cNvPr id="15" name="図 14">
            <a:extLst>
              <a:ext uri="{FF2B5EF4-FFF2-40B4-BE49-F238E27FC236}">
                <a16:creationId xmlns:a16="http://schemas.microsoft.com/office/drawing/2014/main" id="{E4E27167-1837-7F05-BB21-458D6997929E}"/>
              </a:ext>
            </a:extLst>
          </p:cNvPr>
          <p:cNvPicPr>
            <a:picLocks noChangeAspect="1"/>
          </p:cNvPicPr>
          <p:nvPr/>
        </p:nvPicPr>
        <p:blipFill>
          <a:blip r:embed="rId5"/>
          <a:stretch>
            <a:fillRect/>
          </a:stretch>
        </p:blipFill>
        <p:spPr>
          <a:xfrm>
            <a:off x="3909557" y="8695754"/>
            <a:ext cx="1268639" cy="945942"/>
          </a:xfrm>
          <a:prstGeom prst="rect">
            <a:avLst/>
          </a:prstGeom>
        </p:spPr>
      </p:pic>
      <p:pic>
        <p:nvPicPr>
          <p:cNvPr id="16" name="図 15">
            <a:extLst>
              <a:ext uri="{FF2B5EF4-FFF2-40B4-BE49-F238E27FC236}">
                <a16:creationId xmlns:a16="http://schemas.microsoft.com/office/drawing/2014/main" id="{C94A4BBC-2E43-4305-07F7-B0FA70FF50D4}"/>
              </a:ext>
            </a:extLst>
          </p:cNvPr>
          <p:cNvPicPr>
            <a:picLocks noChangeAspect="1"/>
          </p:cNvPicPr>
          <p:nvPr/>
        </p:nvPicPr>
        <p:blipFill>
          <a:blip r:embed="rId6"/>
          <a:stretch>
            <a:fillRect/>
          </a:stretch>
        </p:blipFill>
        <p:spPr>
          <a:xfrm>
            <a:off x="5248890" y="8423447"/>
            <a:ext cx="1014624" cy="1490556"/>
          </a:xfrm>
          <a:prstGeom prst="rect">
            <a:avLst/>
          </a:prstGeom>
        </p:spPr>
      </p:pic>
      <p:sp>
        <p:nvSpPr>
          <p:cNvPr id="2" name="テキスト ボックス 1">
            <a:extLst>
              <a:ext uri="{FF2B5EF4-FFF2-40B4-BE49-F238E27FC236}">
                <a16:creationId xmlns:a16="http://schemas.microsoft.com/office/drawing/2014/main" id="{2251CFD2-5877-68FF-0792-79017001E06B}"/>
              </a:ext>
            </a:extLst>
          </p:cNvPr>
          <p:cNvSpPr txBox="1"/>
          <p:nvPr/>
        </p:nvSpPr>
        <p:spPr>
          <a:xfrm>
            <a:off x="5530640" y="589677"/>
            <a:ext cx="1486134" cy="215444"/>
          </a:xfrm>
          <a:prstGeom prst="rect">
            <a:avLst/>
          </a:prstGeom>
          <a:noFill/>
        </p:spPr>
        <p:txBody>
          <a:bodyPr wrap="square">
            <a:spAutoFit/>
          </a:bodyPr>
          <a:lstStyle/>
          <a:p>
            <a:r>
              <a:rPr lang="en-US" altLang="ja-JP" sz="800" dirty="0">
                <a:latin typeface="メイリオ" panose="020B0604030504040204" pitchFamily="50" charset="-128"/>
                <a:ea typeface="メイリオ" panose="020B0604030504040204" pitchFamily="50" charset="-128"/>
              </a:rPr>
              <a:t>2026</a:t>
            </a:r>
            <a:r>
              <a:rPr lang="ja-JP" altLang="en-US" sz="800" dirty="0">
                <a:latin typeface="メイリオ" panose="020B0604030504040204" pitchFamily="50" charset="-128"/>
                <a:ea typeface="メイリオ" panose="020B0604030504040204" pitchFamily="50" charset="-128"/>
              </a:rPr>
              <a:t>年</a:t>
            </a:r>
            <a:r>
              <a:rPr lang="en-US" altLang="ja-JP" sz="800" dirty="0">
                <a:latin typeface="メイリオ" panose="020B0604030504040204" pitchFamily="50" charset="-128"/>
                <a:ea typeface="メイリオ" panose="020B0604030504040204" pitchFamily="50" charset="-128"/>
              </a:rPr>
              <a:t>2</a:t>
            </a:r>
            <a:r>
              <a:rPr lang="ja-JP" altLang="en-US" sz="800" dirty="0">
                <a:latin typeface="メイリオ" panose="020B0604030504040204" pitchFamily="50" charset="-128"/>
                <a:ea typeface="メイリオ" panose="020B0604030504040204" pitchFamily="50" charset="-128"/>
              </a:rPr>
              <a:t>月 資料改定</a:t>
            </a:r>
          </a:p>
        </p:txBody>
      </p:sp>
      <p:pic>
        <p:nvPicPr>
          <p:cNvPr id="7" name="Picture 2">
            <a:extLst>
              <a:ext uri="{FF2B5EF4-FFF2-40B4-BE49-F238E27FC236}">
                <a16:creationId xmlns:a16="http://schemas.microsoft.com/office/drawing/2014/main" id="{690D4144-4D8C-71BD-59E5-099028FA3B6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3950" y="7821562"/>
            <a:ext cx="2048043" cy="2059328"/>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095C2554-33AC-9285-5343-08D55A923628}"/>
              </a:ext>
            </a:extLst>
          </p:cNvPr>
          <p:cNvSpPr txBox="1"/>
          <p:nvPr/>
        </p:nvSpPr>
        <p:spPr>
          <a:xfrm>
            <a:off x="3012687" y="7806456"/>
            <a:ext cx="2538013" cy="954107"/>
          </a:xfrm>
          <a:prstGeom prst="rect">
            <a:avLst/>
          </a:prstGeom>
          <a:noFill/>
        </p:spPr>
        <p:txBody>
          <a:bodyPr wrap="square">
            <a:spAutoFit/>
          </a:bodyPr>
          <a:lstStyle/>
          <a:p>
            <a:r>
              <a:rPr lang="en-US" altLang="ja-JP" sz="1400" b="0" i="0" dirty="0">
                <a:solidFill>
                  <a:srgbClr val="000000"/>
                </a:solidFill>
                <a:effectLst/>
                <a:latin typeface="メイリオ" panose="020B0604030504040204" pitchFamily="50" charset="-128"/>
                <a:ea typeface="メイリオ" panose="020B0604030504040204" pitchFamily="50" charset="-128"/>
              </a:rPr>
              <a:t>BIS</a:t>
            </a:r>
            <a:r>
              <a:rPr lang="ja-JP" altLang="en-US" sz="1400" b="0" i="0" dirty="0">
                <a:solidFill>
                  <a:srgbClr val="000000"/>
                </a:solidFill>
                <a:effectLst/>
                <a:latin typeface="メイリオ" panose="020B0604030504040204" pitchFamily="50" charset="-128"/>
                <a:ea typeface="メイリオ" panose="020B0604030504040204" pitchFamily="50" charset="-128"/>
              </a:rPr>
              <a:t>ライセンス番号のついた</a:t>
            </a:r>
            <a:endParaRPr lang="en-US" altLang="ja-JP" sz="1400" b="0" i="0" dirty="0">
              <a:solidFill>
                <a:srgbClr val="000000"/>
              </a:solidFill>
              <a:effectLst/>
              <a:latin typeface="メイリオ" panose="020B0604030504040204" pitchFamily="50" charset="-128"/>
              <a:ea typeface="メイリオ" panose="020B0604030504040204" pitchFamily="50" charset="-128"/>
            </a:endParaRPr>
          </a:p>
          <a:p>
            <a:r>
              <a:rPr lang="ja-JP" altLang="en-US" sz="1400" b="0" i="0" dirty="0">
                <a:solidFill>
                  <a:srgbClr val="000000"/>
                </a:solidFill>
                <a:effectLst/>
                <a:latin typeface="メイリオ" panose="020B0604030504040204" pitchFamily="50" charset="-128"/>
                <a:ea typeface="メイリオ" panose="020B0604030504040204" pitchFamily="50" charset="-128"/>
              </a:rPr>
              <a:t>特定の</a:t>
            </a:r>
            <a:r>
              <a:rPr lang="en-US" altLang="ja-JP" sz="1400" b="0" i="0" dirty="0">
                <a:solidFill>
                  <a:srgbClr val="000000"/>
                </a:solidFill>
                <a:effectLst/>
                <a:latin typeface="メイリオ" panose="020B0604030504040204" pitchFamily="50" charset="-128"/>
                <a:ea typeface="メイリオ" panose="020B0604030504040204" pitchFamily="50" charset="-128"/>
              </a:rPr>
              <a:t>ISI</a:t>
            </a:r>
            <a:r>
              <a:rPr lang="ja-JP" altLang="en-US" sz="1400" b="0" i="0" dirty="0">
                <a:solidFill>
                  <a:srgbClr val="000000"/>
                </a:solidFill>
                <a:effectLst/>
                <a:latin typeface="メイリオ" panose="020B0604030504040204" pitchFamily="50" charset="-128"/>
                <a:ea typeface="メイリオ" panose="020B0604030504040204" pitchFamily="50" charset="-128"/>
              </a:rPr>
              <a:t>マークは</a:t>
            </a:r>
            <a:endParaRPr lang="en-US" altLang="ja-JP" sz="1400" b="0" i="0" dirty="0">
              <a:solidFill>
                <a:srgbClr val="000000"/>
              </a:solidFill>
              <a:effectLst/>
              <a:latin typeface="メイリオ" panose="020B0604030504040204" pitchFamily="50" charset="-128"/>
              <a:ea typeface="メイリオ" panose="020B0604030504040204" pitchFamily="50" charset="-128"/>
            </a:endParaRPr>
          </a:p>
          <a:p>
            <a:r>
              <a:rPr lang="ja-JP" altLang="en-US" sz="1400" b="1" i="0" dirty="0">
                <a:solidFill>
                  <a:srgbClr val="000000"/>
                </a:solidFill>
                <a:effectLst/>
                <a:latin typeface="メイリオ" panose="020B0604030504040204" pitchFamily="50" charset="-128"/>
                <a:ea typeface="メイリオ" panose="020B0604030504040204" pitchFamily="50" charset="-128"/>
              </a:rPr>
              <a:t>モータ銘板</a:t>
            </a:r>
            <a:r>
              <a:rPr lang="ja-JP" altLang="en-US" sz="1400" b="0" i="0" dirty="0">
                <a:solidFill>
                  <a:srgbClr val="000000"/>
                </a:solidFill>
                <a:effectLst/>
                <a:latin typeface="メイリオ" panose="020B0604030504040204" pitchFamily="50" charset="-128"/>
                <a:ea typeface="メイリオ" panose="020B0604030504040204" pitchFamily="50" charset="-128"/>
              </a:rPr>
              <a:t>に</a:t>
            </a:r>
            <a:endParaRPr lang="en-US" altLang="ja-JP" sz="1400" b="0" i="0" dirty="0">
              <a:solidFill>
                <a:srgbClr val="000000"/>
              </a:solidFill>
              <a:effectLst/>
              <a:latin typeface="メイリオ" panose="020B0604030504040204" pitchFamily="50" charset="-128"/>
              <a:ea typeface="メイリオ" panose="020B0604030504040204" pitchFamily="50" charset="-128"/>
            </a:endParaRPr>
          </a:p>
          <a:p>
            <a:r>
              <a:rPr lang="ja-JP" altLang="en-US" sz="1400" b="0" i="0" dirty="0">
                <a:solidFill>
                  <a:srgbClr val="000000"/>
                </a:solidFill>
                <a:effectLst/>
                <a:latin typeface="メイリオ" panose="020B0604030504040204" pitchFamily="50" charset="-128"/>
                <a:ea typeface="メイリオ" panose="020B0604030504040204" pitchFamily="50" charset="-128"/>
              </a:rPr>
              <a:t>表示されています。</a:t>
            </a:r>
            <a:endParaRPr lang="ja-JP" altLang="en-US" sz="1400" dirty="0"/>
          </a:p>
        </p:txBody>
      </p:sp>
      <p:sp>
        <p:nvSpPr>
          <p:cNvPr id="3" name="テキスト ボックス 2">
            <a:extLst>
              <a:ext uri="{FF2B5EF4-FFF2-40B4-BE49-F238E27FC236}">
                <a16:creationId xmlns:a16="http://schemas.microsoft.com/office/drawing/2014/main" id="{2E4848E4-8CE0-F1AD-58DB-22803673616B}"/>
              </a:ext>
            </a:extLst>
          </p:cNvPr>
          <p:cNvSpPr txBox="1"/>
          <p:nvPr/>
        </p:nvSpPr>
        <p:spPr>
          <a:xfrm>
            <a:off x="228546" y="2275657"/>
            <a:ext cx="2624192" cy="307777"/>
          </a:xfrm>
          <a:prstGeom prst="rect">
            <a:avLst/>
          </a:prstGeom>
          <a:noFill/>
        </p:spPr>
        <p:txBody>
          <a:bodyPr wrap="square">
            <a:spAutoFit/>
          </a:bodyPr>
          <a:lstStyle/>
          <a:p>
            <a:r>
              <a:rPr lang="ja-JP" altLang="en-US" sz="1400" b="1" i="0" dirty="0">
                <a:solidFill>
                  <a:schemeClr val="tx1">
                    <a:lumMod val="75000"/>
                    <a:lumOff val="25000"/>
                  </a:schemeClr>
                </a:solidFill>
                <a:effectLst/>
                <a:latin typeface="メイリオ" panose="020B0604030504040204" pitchFamily="50" charset="-128"/>
                <a:ea typeface="メイリオ" panose="020B0604030504040204" pitchFamily="50" charset="-128"/>
              </a:rPr>
              <a:t>■インドのモータ高効率基準</a:t>
            </a:r>
            <a:endParaRPr lang="ja-JP" altLang="en-US" sz="1400" dirty="0">
              <a:solidFill>
                <a:schemeClr val="tx1">
                  <a:lumMod val="75000"/>
                  <a:lumOff val="25000"/>
                </a:schemeClr>
              </a:solidFill>
            </a:endParaRPr>
          </a:p>
        </p:txBody>
      </p:sp>
      <p:sp>
        <p:nvSpPr>
          <p:cNvPr id="22" name="テキスト ボックス 21">
            <a:extLst>
              <a:ext uri="{FF2B5EF4-FFF2-40B4-BE49-F238E27FC236}">
                <a16:creationId xmlns:a16="http://schemas.microsoft.com/office/drawing/2014/main" id="{37856200-209E-E959-D5FF-BD067ED98725}"/>
              </a:ext>
            </a:extLst>
          </p:cNvPr>
          <p:cNvSpPr txBox="1"/>
          <p:nvPr/>
        </p:nvSpPr>
        <p:spPr>
          <a:xfrm>
            <a:off x="893950" y="2567153"/>
            <a:ext cx="5369618" cy="1200329"/>
          </a:xfrm>
          <a:prstGeom prst="rect">
            <a:avLst/>
          </a:prstGeom>
          <a:noFill/>
        </p:spPr>
        <p:txBody>
          <a:bodyPr wrap="square">
            <a:spAutoFit/>
          </a:bodyPr>
          <a:lstStyle/>
          <a:p>
            <a:r>
              <a:rPr lang="en-US" altLang="ja-JP" sz="1200" dirty="0">
                <a:latin typeface="メイリオ" panose="020B0604030504040204" pitchFamily="50" charset="-128"/>
                <a:ea typeface="メイリオ" panose="020B0604030504040204" pitchFamily="50" charset="-128"/>
              </a:rPr>
              <a:t>BIS</a:t>
            </a:r>
            <a:r>
              <a:rPr lang="ja-JP" altLang="en-US" sz="1200" dirty="0">
                <a:latin typeface="メイリオ" panose="020B0604030504040204" pitchFamily="50" charset="-128"/>
                <a:ea typeface="メイリオ" panose="020B0604030504040204" pitchFamily="50" charset="-128"/>
              </a:rPr>
              <a:t>（インド規格局）が定める </a:t>
            </a:r>
            <a:r>
              <a:rPr lang="en-US" altLang="ja-JP" sz="1200" dirty="0">
                <a:latin typeface="メイリオ" panose="020B0604030504040204" pitchFamily="50" charset="-128"/>
                <a:ea typeface="メイリオ" panose="020B0604030504040204" pitchFamily="50" charset="-128"/>
              </a:rPr>
              <a:t>IS 12615:2018 </a:t>
            </a:r>
            <a:r>
              <a:rPr lang="ja-JP" altLang="en-US" sz="1200" dirty="0">
                <a:latin typeface="メイリオ" panose="020B0604030504040204" pitchFamily="50" charset="-128"/>
                <a:ea typeface="メイリオ" panose="020B0604030504040204" pitchFamily="50" charset="-128"/>
              </a:rPr>
              <a:t>に基づき、</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産業用三相誘導電動機に対して </a:t>
            </a:r>
            <a:r>
              <a:rPr lang="en-US" altLang="ja-JP" sz="1200" dirty="0">
                <a:latin typeface="メイリオ" panose="020B0604030504040204" pitchFamily="50" charset="-128"/>
                <a:ea typeface="メイリオ" panose="020B0604030504040204" pitchFamily="50" charset="-128"/>
              </a:rPr>
              <a:t>IE2</a:t>
            </a:r>
            <a:r>
              <a:rPr lang="ja-JP" altLang="en-US" sz="120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High Efficiency</a:t>
            </a:r>
            <a:r>
              <a:rPr lang="ja-JP" altLang="en-US" sz="1200" dirty="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または </a:t>
            </a:r>
            <a:r>
              <a:rPr lang="en-US" altLang="ja-JP" sz="1200" dirty="0">
                <a:latin typeface="メイリオ" panose="020B0604030504040204" pitchFamily="50" charset="-128"/>
                <a:ea typeface="メイリオ" panose="020B0604030504040204" pitchFamily="50" charset="-128"/>
              </a:rPr>
              <a:t>IE3</a:t>
            </a:r>
            <a:r>
              <a:rPr lang="ja-JP" altLang="en-US" sz="120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Premium Efficiency</a:t>
            </a:r>
            <a:r>
              <a:rPr lang="ja-JP" altLang="en-US" sz="1200" dirty="0">
                <a:latin typeface="メイリオ" panose="020B0604030504040204" pitchFamily="50" charset="-128"/>
                <a:ea typeface="メイリオ" panose="020B0604030504040204" pitchFamily="50" charset="-128"/>
              </a:rPr>
              <a:t>）以上の効率クラスを</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義務化 していることが中心です</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この規格は </a:t>
            </a:r>
            <a:r>
              <a:rPr lang="en-US" altLang="ja-JP" sz="1200" dirty="0">
                <a:latin typeface="メイリオ" panose="020B0604030504040204" pitchFamily="50" charset="-128"/>
                <a:ea typeface="メイリオ" panose="020B0604030504040204" pitchFamily="50" charset="-128"/>
              </a:rPr>
              <a:t>IEC 60034-30-1 </a:t>
            </a:r>
            <a:r>
              <a:rPr lang="ja-JP" altLang="en-US" sz="1200" dirty="0">
                <a:latin typeface="メイリオ" panose="020B0604030504040204" pitchFamily="50" charset="-128"/>
                <a:ea typeface="メイリオ" panose="020B0604030504040204" pitchFamily="50" charset="-128"/>
              </a:rPr>
              <a:t>と整合しており、国際的な </a:t>
            </a:r>
            <a:endParaRPr lang="en-US" altLang="ja-JP" sz="1200" dirty="0">
              <a:latin typeface="メイリオ" panose="020B0604030504040204" pitchFamily="50" charset="-128"/>
              <a:ea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rPr>
              <a:t>IE </a:t>
            </a:r>
            <a:r>
              <a:rPr lang="ja-JP" altLang="en-US" sz="1200" dirty="0">
                <a:latin typeface="メイリオ" panose="020B0604030504040204" pitchFamily="50" charset="-128"/>
                <a:ea typeface="メイリオ" panose="020B0604030504040204" pitchFamily="50" charset="-128"/>
              </a:rPr>
              <a:t>クラス（</a:t>
            </a:r>
            <a:r>
              <a:rPr lang="en-US" altLang="ja-JP" sz="1200" dirty="0">
                <a:latin typeface="メイリオ" panose="020B0604030504040204" pitchFamily="50" charset="-128"/>
                <a:ea typeface="メイリオ" panose="020B0604030504040204" pitchFamily="50" charset="-128"/>
              </a:rPr>
              <a:t>IE1〜IE4</a:t>
            </a:r>
            <a:r>
              <a:rPr lang="ja-JP" altLang="en-US" sz="1200" dirty="0">
                <a:latin typeface="メイリオ" panose="020B0604030504040204" pitchFamily="50" charset="-128"/>
                <a:ea typeface="メイリオ" panose="020B0604030504040204" pitchFamily="50" charset="-128"/>
              </a:rPr>
              <a:t>）を採用しています。</a:t>
            </a:r>
          </a:p>
        </p:txBody>
      </p:sp>
      <p:sp>
        <p:nvSpPr>
          <p:cNvPr id="24" name="正方形/長方形 23">
            <a:extLst>
              <a:ext uri="{FF2B5EF4-FFF2-40B4-BE49-F238E27FC236}">
                <a16:creationId xmlns:a16="http://schemas.microsoft.com/office/drawing/2014/main" id="{8CCEA1B9-56D7-70CF-5082-F7437025D260}"/>
              </a:ext>
            </a:extLst>
          </p:cNvPr>
          <p:cNvSpPr/>
          <p:nvPr/>
        </p:nvSpPr>
        <p:spPr>
          <a:xfrm>
            <a:off x="525276" y="2534570"/>
            <a:ext cx="5159245" cy="1260097"/>
          </a:xfrm>
          <a:prstGeom prst="rect">
            <a:avLst/>
          </a:prstGeom>
          <a:noFill/>
          <a:ln>
            <a:solidFill>
              <a:schemeClr val="tx1">
                <a:lumMod val="75000"/>
                <a:lumOff val="2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26A531D1-AA1E-7066-467A-D4FC39C9CC3D}"/>
              </a:ext>
            </a:extLst>
          </p:cNvPr>
          <p:cNvSpPr txBox="1"/>
          <p:nvPr/>
        </p:nvSpPr>
        <p:spPr>
          <a:xfrm>
            <a:off x="548457" y="5563979"/>
            <a:ext cx="5879187" cy="338554"/>
          </a:xfrm>
          <a:prstGeom prst="rect">
            <a:avLst/>
          </a:prstGeom>
          <a:noFill/>
        </p:spPr>
        <p:txBody>
          <a:bodyPr wrap="square">
            <a:spAutoFit/>
          </a:bodyPr>
          <a:lstStyle/>
          <a:p>
            <a:r>
              <a:rPr lang="en-US" altLang="ja-JP" sz="1600" b="1" u="sng" dirty="0">
                <a:latin typeface="メイリオ" panose="020B0604030504040204" pitchFamily="50" charset="-128"/>
                <a:ea typeface="メイリオ" panose="020B0604030504040204" pitchFamily="50" charset="-128"/>
              </a:rPr>
              <a:t>ISI</a:t>
            </a:r>
            <a:r>
              <a:rPr lang="ja-JP" altLang="en-US" sz="1600" b="1" u="sng" dirty="0">
                <a:latin typeface="メイリオ" panose="020B0604030504040204" pitchFamily="50" charset="-128"/>
                <a:ea typeface="メイリオ" panose="020B0604030504040204" pitchFamily="50" charset="-128"/>
              </a:rPr>
              <a:t>マーク（</a:t>
            </a:r>
            <a:r>
              <a:rPr lang="en-US" altLang="ja-JP" sz="1600" b="1" u="sng" dirty="0">
                <a:latin typeface="メイリオ" panose="020B0604030504040204" pitchFamily="50" charset="-128"/>
                <a:ea typeface="メイリオ" panose="020B0604030504040204" pitchFamily="50" charset="-128"/>
              </a:rPr>
              <a:t>BIS</a:t>
            </a:r>
            <a:r>
              <a:rPr lang="ja-JP" altLang="en-US" sz="1600" b="1" u="sng" dirty="0">
                <a:latin typeface="メイリオ" panose="020B0604030504040204" pitchFamily="50" charset="-128"/>
                <a:ea typeface="メイリオ" panose="020B0604030504040204" pitchFamily="50" charset="-128"/>
              </a:rPr>
              <a:t>認証マーク）の表示が義務化 </a:t>
            </a:r>
            <a:r>
              <a:rPr lang="ja-JP" altLang="en-US" sz="1400" u="sng" dirty="0">
                <a:latin typeface="メイリオ" panose="020B0604030504040204" pitchFamily="50" charset="-128"/>
                <a:ea typeface="メイリオ" panose="020B0604030504040204" pitchFamily="50" charset="-128"/>
              </a:rPr>
              <a:t>されています</a:t>
            </a:r>
          </a:p>
        </p:txBody>
      </p:sp>
      <p:sp>
        <p:nvSpPr>
          <p:cNvPr id="35" name="テキスト ボックス 34">
            <a:extLst>
              <a:ext uri="{FF2B5EF4-FFF2-40B4-BE49-F238E27FC236}">
                <a16:creationId xmlns:a16="http://schemas.microsoft.com/office/drawing/2014/main" id="{EB637CFF-F3A1-3F24-CD31-5D5B90620177}"/>
              </a:ext>
            </a:extLst>
          </p:cNvPr>
          <p:cNvSpPr txBox="1"/>
          <p:nvPr/>
        </p:nvSpPr>
        <p:spPr>
          <a:xfrm>
            <a:off x="525276" y="5912416"/>
            <a:ext cx="6421250" cy="923330"/>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IS 12615 </a:t>
            </a:r>
            <a:r>
              <a:rPr lang="ja-JP" altLang="en-US" sz="1200" dirty="0">
                <a:latin typeface="メイリオ" panose="020B0604030504040204" pitchFamily="50" charset="-128"/>
                <a:ea typeface="メイリオ" panose="020B0604030504040204" pitchFamily="50" charset="-128"/>
              </a:rPr>
              <a:t>は </a:t>
            </a:r>
            <a:r>
              <a:rPr lang="en-US" altLang="ja-JP" sz="1200" dirty="0">
                <a:latin typeface="メイリオ" panose="020B0604030504040204" pitchFamily="50" charset="-128"/>
                <a:ea typeface="メイリオ" panose="020B0604030504040204" pitchFamily="50" charset="-128"/>
              </a:rPr>
              <a:t>QCO</a:t>
            </a:r>
            <a:r>
              <a:rPr lang="ja-JP" altLang="en-US" sz="120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Quality Control Order</a:t>
            </a:r>
            <a:r>
              <a:rPr lang="ja-JP" altLang="en-US" sz="1200" dirty="0">
                <a:latin typeface="メイリオ" panose="020B0604030504040204" pitchFamily="50" charset="-128"/>
                <a:ea typeface="メイリオ" panose="020B0604030504040204" pitchFamily="50" charset="-128"/>
              </a:rPr>
              <a:t>：品質管理命令） により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強制規格化されている</a:t>
            </a:r>
            <a:endParaRPr lang="en-US" altLang="ja-JP" sz="1200" dirty="0">
              <a:latin typeface="メイリオ" panose="020B0604030504040204" pitchFamily="50" charset="-128"/>
              <a:ea typeface="メイリオ" panose="020B0604030504040204" pitchFamily="50" charset="-128"/>
            </a:endParaRPr>
          </a:p>
          <a:p>
            <a:endParaRPr lang="ja-JP" altLang="en-US" sz="3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●強制規格の対象製品は </a:t>
            </a:r>
            <a:r>
              <a:rPr lang="en-US" altLang="ja-JP" sz="1200" dirty="0">
                <a:latin typeface="メイリオ" panose="020B0604030504040204" pitchFamily="50" charset="-128"/>
                <a:ea typeface="メイリオ" panose="020B0604030504040204" pitchFamily="50" charset="-128"/>
              </a:rPr>
              <a:t>BIS</a:t>
            </a:r>
            <a:r>
              <a:rPr lang="ja-JP" altLang="en-US" sz="1200" dirty="0">
                <a:latin typeface="メイリオ" panose="020B0604030504040204" pitchFamily="50" charset="-128"/>
                <a:ea typeface="メイリオ" panose="020B0604030504040204" pitchFamily="50" charset="-128"/>
              </a:rPr>
              <a:t>認証（</a:t>
            </a:r>
            <a:r>
              <a:rPr lang="en-US" altLang="ja-JP" sz="1200" dirty="0">
                <a:latin typeface="メイリオ" panose="020B0604030504040204" pitchFamily="50" charset="-128"/>
                <a:ea typeface="メイリオ" panose="020B0604030504040204" pitchFamily="50" charset="-128"/>
              </a:rPr>
              <a:t>Scheme I</a:t>
            </a:r>
            <a:r>
              <a:rPr lang="ja-JP" altLang="en-US" sz="1200" dirty="0">
                <a:latin typeface="メイリオ" panose="020B0604030504040204" pitchFamily="50" charset="-128"/>
                <a:ea typeface="メイリオ" panose="020B0604030504040204" pitchFamily="50" charset="-128"/>
              </a:rPr>
              <a:t>） を取得しなければ販売不可</a:t>
            </a:r>
            <a:endParaRPr lang="en-US" altLang="ja-JP" sz="1200" dirty="0">
              <a:latin typeface="メイリオ" panose="020B0604030504040204" pitchFamily="50" charset="-128"/>
              <a:ea typeface="メイリオ" panose="020B0604030504040204" pitchFamily="50" charset="-128"/>
            </a:endParaRPr>
          </a:p>
          <a:p>
            <a:endParaRPr lang="ja-JP" altLang="en-US" sz="3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BIS</a:t>
            </a:r>
            <a:r>
              <a:rPr lang="ja-JP" altLang="en-US" sz="1200" dirty="0">
                <a:latin typeface="メイリオ" panose="020B0604030504040204" pitchFamily="50" charset="-128"/>
                <a:ea typeface="メイリオ" panose="020B0604030504040204" pitchFamily="50" charset="-128"/>
              </a:rPr>
              <a:t>認証を取得した製品のみ </a:t>
            </a:r>
            <a:r>
              <a:rPr lang="en-US" altLang="ja-JP" sz="1200" dirty="0">
                <a:latin typeface="メイリオ" panose="020B0604030504040204" pitchFamily="50" charset="-128"/>
                <a:ea typeface="メイリオ" panose="020B0604030504040204" pitchFamily="50" charset="-128"/>
              </a:rPr>
              <a:t>ISI</a:t>
            </a:r>
            <a:r>
              <a:rPr lang="ja-JP" altLang="en-US" sz="1200" dirty="0">
                <a:latin typeface="メイリオ" panose="020B0604030504040204" pitchFamily="50" charset="-128"/>
                <a:ea typeface="メイリオ" panose="020B0604030504040204" pitchFamily="50" charset="-128"/>
              </a:rPr>
              <a:t>マークを表示して出荷可能</a:t>
            </a:r>
          </a:p>
        </p:txBody>
      </p:sp>
      <p:sp>
        <p:nvSpPr>
          <p:cNvPr id="37" name="テキスト ボックス 36">
            <a:extLst>
              <a:ext uri="{FF2B5EF4-FFF2-40B4-BE49-F238E27FC236}">
                <a16:creationId xmlns:a16="http://schemas.microsoft.com/office/drawing/2014/main" id="{D5400851-2638-1721-0D2C-0417226B2C2F}"/>
              </a:ext>
            </a:extLst>
          </p:cNvPr>
          <p:cNvSpPr txBox="1"/>
          <p:nvPr/>
        </p:nvSpPr>
        <p:spPr>
          <a:xfrm>
            <a:off x="810777" y="6879360"/>
            <a:ext cx="870550" cy="307777"/>
          </a:xfrm>
          <a:prstGeom prst="rect">
            <a:avLst/>
          </a:prstGeom>
          <a:noFill/>
        </p:spPr>
        <p:txBody>
          <a:bodyPr wrap="square">
            <a:spAutoFit/>
          </a:bodyPr>
          <a:lstStyle/>
          <a:p>
            <a:r>
              <a:rPr lang="ja-JP" altLang="en-US" sz="1400" dirty="0">
                <a:latin typeface="メイリオ" panose="020B0604030504040204" pitchFamily="50" charset="-128"/>
                <a:ea typeface="メイリオ" panose="020B0604030504040204" pitchFamily="50" charset="-128"/>
              </a:rPr>
              <a:t>つまり</a:t>
            </a:r>
            <a:r>
              <a:rPr lang="en-US" altLang="ja-JP" sz="1400" dirty="0">
                <a:latin typeface="メイリオ" panose="020B0604030504040204" pitchFamily="50" charset="-128"/>
                <a:ea typeface="メイリオ" panose="020B0604030504040204" pitchFamily="50" charset="-128"/>
              </a:rPr>
              <a:t>!</a:t>
            </a:r>
          </a:p>
        </p:txBody>
      </p:sp>
      <p:sp>
        <p:nvSpPr>
          <p:cNvPr id="39" name="テキスト ボックス 38">
            <a:extLst>
              <a:ext uri="{FF2B5EF4-FFF2-40B4-BE49-F238E27FC236}">
                <a16:creationId xmlns:a16="http://schemas.microsoft.com/office/drawing/2014/main" id="{E9E1C235-20A6-B475-3588-94F87F2DBA49}"/>
              </a:ext>
            </a:extLst>
          </p:cNvPr>
          <p:cNvSpPr txBox="1"/>
          <p:nvPr/>
        </p:nvSpPr>
        <p:spPr>
          <a:xfrm>
            <a:off x="974684" y="7139103"/>
            <a:ext cx="5288830" cy="569387"/>
          </a:xfrm>
          <a:prstGeom prst="rect">
            <a:avLst/>
          </a:prstGeom>
          <a:noFill/>
        </p:spPr>
        <p:txBody>
          <a:bodyPr wrap="square">
            <a:spAutoFit/>
          </a:bodyPr>
          <a:lstStyle/>
          <a:p>
            <a:r>
              <a:rPr lang="ja-JP" altLang="en-US" sz="1400" b="1" dirty="0">
                <a:highlight>
                  <a:srgbClr val="FFFF00"/>
                </a:highlight>
                <a:latin typeface="メイリオ" panose="020B0604030504040204" pitchFamily="50" charset="-128"/>
                <a:ea typeface="メイリオ" panose="020B0604030504040204" pitchFamily="50" charset="-128"/>
              </a:rPr>
              <a:t>インドでモータを販売するには、</a:t>
            </a:r>
            <a:r>
              <a:rPr lang="en-US" altLang="ja-JP" sz="1400" b="1" dirty="0">
                <a:highlight>
                  <a:srgbClr val="FFFF00"/>
                </a:highlight>
                <a:latin typeface="メイリオ" panose="020B0604030504040204" pitchFamily="50" charset="-128"/>
                <a:ea typeface="メイリオ" panose="020B0604030504040204" pitchFamily="50" charset="-128"/>
              </a:rPr>
              <a:t>『 IE2</a:t>
            </a:r>
            <a:r>
              <a:rPr lang="ja-JP" altLang="en-US" sz="1400" b="1" dirty="0">
                <a:highlight>
                  <a:srgbClr val="FFFF00"/>
                </a:highlight>
                <a:latin typeface="メイリオ" panose="020B0604030504040204" pitchFamily="50" charset="-128"/>
                <a:ea typeface="メイリオ" panose="020B0604030504040204" pitchFamily="50" charset="-128"/>
              </a:rPr>
              <a:t>以上 </a:t>
            </a:r>
            <a:r>
              <a:rPr lang="en-US" altLang="ja-JP" sz="1400" b="1" dirty="0">
                <a:highlight>
                  <a:srgbClr val="FFFF00"/>
                </a:highlight>
                <a:latin typeface="メイリオ" panose="020B0604030504040204" pitchFamily="50" charset="-128"/>
                <a:ea typeface="メイリオ" panose="020B0604030504040204" pitchFamily="50" charset="-128"/>
              </a:rPr>
              <a:t>』</a:t>
            </a:r>
            <a:r>
              <a:rPr lang="ja-JP" altLang="en-US" sz="1400" b="1" dirty="0">
                <a:highlight>
                  <a:srgbClr val="FFFF00"/>
                </a:highlight>
                <a:latin typeface="メイリオ" panose="020B0604030504040204" pitchFamily="50" charset="-128"/>
                <a:ea typeface="メイリオ" panose="020B0604030504040204" pitchFamily="50" charset="-128"/>
              </a:rPr>
              <a:t>の効率を満たし</a:t>
            </a:r>
            <a:endParaRPr lang="en-US" altLang="ja-JP" sz="1400" b="1" dirty="0">
              <a:highlight>
                <a:srgbClr val="FFFF00"/>
              </a:highlight>
              <a:latin typeface="メイリオ" panose="020B0604030504040204" pitchFamily="50" charset="-128"/>
              <a:ea typeface="メイリオ" panose="020B0604030504040204" pitchFamily="50" charset="-128"/>
            </a:endParaRPr>
          </a:p>
          <a:p>
            <a:r>
              <a:rPr lang="ja-JP" altLang="en-US" sz="300" b="1" dirty="0">
                <a:highlight>
                  <a:srgbClr val="FFFF00"/>
                </a:highlight>
                <a:latin typeface="メイリオ" panose="020B0604030504040204" pitchFamily="50" charset="-128"/>
                <a:ea typeface="メイリオ" panose="020B0604030504040204" pitchFamily="50" charset="-128"/>
              </a:rPr>
              <a:t>  </a:t>
            </a:r>
            <a:endParaRPr lang="en-US" altLang="ja-JP" sz="300" b="1" dirty="0">
              <a:highlight>
                <a:srgbClr val="FFFF00"/>
              </a:highlight>
              <a:latin typeface="メイリオ" panose="020B0604030504040204" pitchFamily="50" charset="-128"/>
              <a:ea typeface="メイリオ" panose="020B0604030504040204" pitchFamily="50" charset="-128"/>
            </a:endParaRPr>
          </a:p>
          <a:p>
            <a:r>
              <a:rPr lang="ja-JP" altLang="en-US" sz="1400" b="1" dirty="0">
                <a:highlight>
                  <a:srgbClr val="FFFF00"/>
                </a:highlight>
                <a:latin typeface="メイリオ" panose="020B0604030504040204" pitchFamily="50" charset="-128"/>
                <a:ea typeface="メイリオ" panose="020B0604030504040204" pitchFamily="50" charset="-128"/>
              </a:rPr>
              <a:t>かつ</a:t>
            </a:r>
            <a:r>
              <a:rPr lang="en-US" altLang="ja-JP" sz="1400" b="1" dirty="0">
                <a:highlight>
                  <a:srgbClr val="FFFF00"/>
                </a:highlight>
                <a:latin typeface="メイリオ" panose="020B0604030504040204" pitchFamily="50" charset="-128"/>
                <a:ea typeface="メイリオ" panose="020B0604030504040204" pitchFamily="50" charset="-128"/>
              </a:rPr>
              <a:t>『BIS</a:t>
            </a:r>
            <a:r>
              <a:rPr lang="ja-JP" altLang="en-US" sz="1400" b="1" dirty="0">
                <a:highlight>
                  <a:srgbClr val="FFFF00"/>
                </a:highlight>
                <a:latin typeface="メイリオ" panose="020B0604030504040204" pitchFamily="50" charset="-128"/>
                <a:ea typeface="メイリオ" panose="020B0604030504040204" pitchFamily="50" charset="-128"/>
              </a:rPr>
              <a:t>認証を取得</a:t>
            </a:r>
            <a:r>
              <a:rPr lang="en-US" altLang="ja-JP" sz="1400" b="1" dirty="0">
                <a:highlight>
                  <a:srgbClr val="FFFF00"/>
                </a:highlight>
                <a:latin typeface="メイリオ" panose="020B0604030504040204" pitchFamily="50" charset="-128"/>
                <a:ea typeface="メイリオ" panose="020B0604030504040204" pitchFamily="50" charset="-128"/>
              </a:rPr>
              <a:t>』</a:t>
            </a:r>
            <a:r>
              <a:rPr lang="ja-JP" altLang="en-US" sz="1400" b="1" dirty="0">
                <a:highlight>
                  <a:srgbClr val="FFFF00"/>
                </a:highlight>
                <a:latin typeface="メイリオ" panose="020B0604030504040204" pitchFamily="50" charset="-128"/>
                <a:ea typeface="メイリオ" panose="020B0604030504040204" pitchFamily="50" charset="-128"/>
              </a:rPr>
              <a:t>して</a:t>
            </a:r>
            <a:r>
              <a:rPr lang="en-US" altLang="ja-JP" sz="1400" b="1" dirty="0">
                <a:highlight>
                  <a:srgbClr val="FFFF00"/>
                </a:highlight>
                <a:latin typeface="メイリオ" panose="020B0604030504040204" pitchFamily="50" charset="-128"/>
                <a:ea typeface="メイリオ" panose="020B0604030504040204" pitchFamily="50" charset="-128"/>
              </a:rPr>
              <a:t>『ISI</a:t>
            </a:r>
            <a:r>
              <a:rPr lang="ja-JP" altLang="en-US" sz="1400" b="1" dirty="0">
                <a:highlight>
                  <a:srgbClr val="FFFF00"/>
                </a:highlight>
                <a:latin typeface="メイリオ" panose="020B0604030504040204" pitchFamily="50" charset="-128"/>
                <a:ea typeface="メイリオ" panose="020B0604030504040204" pitchFamily="50" charset="-128"/>
              </a:rPr>
              <a:t>マークを付ける</a:t>
            </a:r>
            <a:r>
              <a:rPr lang="en-US" altLang="ja-JP" sz="1400" b="1" dirty="0">
                <a:highlight>
                  <a:srgbClr val="FFFF00"/>
                </a:highlight>
                <a:latin typeface="メイリオ" panose="020B0604030504040204" pitchFamily="50" charset="-128"/>
                <a:ea typeface="メイリオ" panose="020B0604030504040204" pitchFamily="50" charset="-128"/>
              </a:rPr>
              <a:t>』</a:t>
            </a:r>
            <a:r>
              <a:rPr lang="ja-JP" altLang="en-US" sz="1400" b="1" dirty="0">
                <a:highlight>
                  <a:srgbClr val="FFFF00"/>
                </a:highlight>
                <a:latin typeface="メイリオ" panose="020B0604030504040204" pitchFamily="50" charset="-128"/>
                <a:ea typeface="メイリオ" panose="020B0604030504040204" pitchFamily="50" charset="-128"/>
              </a:rPr>
              <a:t>ことが必須　</a:t>
            </a:r>
          </a:p>
        </p:txBody>
      </p:sp>
      <p:sp>
        <p:nvSpPr>
          <p:cNvPr id="40" name="正方形/長方形 39">
            <a:extLst>
              <a:ext uri="{FF2B5EF4-FFF2-40B4-BE49-F238E27FC236}">
                <a16:creationId xmlns:a16="http://schemas.microsoft.com/office/drawing/2014/main" id="{AFB8119F-F73E-DC1A-87C8-D568A358ED0D}"/>
              </a:ext>
            </a:extLst>
          </p:cNvPr>
          <p:cNvSpPr/>
          <p:nvPr/>
        </p:nvSpPr>
        <p:spPr>
          <a:xfrm>
            <a:off x="533814" y="5488210"/>
            <a:ext cx="5790369" cy="2231018"/>
          </a:xfrm>
          <a:prstGeom prst="rect">
            <a:avLst/>
          </a:prstGeom>
          <a:noFill/>
          <a:ln>
            <a:solidFill>
              <a:schemeClr val="tx1">
                <a:lumMod val="75000"/>
                <a:lumOff val="2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Picture 4">
            <a:extLst>
              <a:ext uri="{FF2B5EF4-FFF2-40B4-BE49-F238E27FC236}">
                <a16:creationId xmlns:a16="http://schemas.microsoft.com/office/drawing/2014/main" id="{A515F203-A84C-BC6A-DB40-517BFD3F1DF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3073" y="6679198"/>
            <a:ext cx="571001" cy="547209"/>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4">
            <a:extLst>
              <a:ext uri="{FF2B5EF4-FFF2-40B4-BE49-F238E27FC236}">
                <a16:creationId xmlns:a16="http://schemas.microsoft.com/office/drawing/2014/main" id="{C5453323-0B55-5BB7-45EC-38CB834A9F6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34898" y="5208197"/>
            <a:ext cx="723102" cy="737143"/>
          </a:xfrm>
          <a:prstGeom prst="rect">
            <a:avLst/>
          </a:prstGeom>
          <a:noFill/>
          <a:extLst>
            <a:ext uri="{909E8E84-426E-40DD-AFC4-6F175D3DCCD1}">
              <a14:hiddenFill xmlns:a14="http://schemas.microsoft.com/office/drawing/2010/main">
                <a:solidFill>
                  <a:srgbClr val="FFFFFF"/>
                </a:solidFill>
              </a14:hiddenFill>
            </a:ext>
          </a:extLst>
        </p:spPr>
      </p:pic>
      <p:sp>
        <p:nvSpPr>
          <p:cNvPr id="42" name="正方形/長方形 41">
            <a:extLst>
              <a:ext uri="{FF2B5EF4-FFF2-40B4-BE49-F238E27FC236}">
                <a16:creationId xmlns:a16="http://schemas.microsoft.com/office/drawing/2014/main" id="{80A42E10-5556-747A-B32E-AEAC8A90F0DF}"/>
              </a:ext>
            </a:extLst>
          </p:cNvPr>
          <p:cNvSpPr/>
          <p:nvPr/>
        </p:nvSpPr>
        <p:spPr>
          <a:xfrm>
            <a:off x="525276" y="4164411"/>
            <a:ext cx="5790369" cy="891242"/>
          </a:xfrm>
          <a:prstGeom prst="rect">
            <a:avLst/>
          </a:prstGeom>
          <a:noFill/>
          <a:ln>
            <a:solidFill>
              <a:schemeClr val="tx1">
                <a:lumMod val="75000"/>
                <a:lumOff val="2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49E1A74D-EEC5-7C36-DF67-8C39B62C99BE}"/>
              </a:ext>
            </a:extLst>
          </p:cNvPr>
          <p:cNvSpPr txBox="1"/>
          <p:nvPr/>
        </p:nvSpPr>
        <p:spPr>
          <a:xfrm>
            <a:off x="228546" y="3901455"/>
            <a:ext cx="5829300" cy="307777"/>
          </a:xfrm>
          <a:prstGeom prst="rect">
            <a:avLst/>
          </a:prstGeom>
          <a:noFill/>
        </p:spPr>
        <p:txBody>
          <a:bodyPr wrap="square">
            <a:spAutoFit/>
          </a:bodyPr>
          <a:lstStyle/>
          <a:p>
            <a:r>
              <a:rPr lang="ja-JP" altLang="en-US" sz="1400" b="1" dirty="0">
                <a:solidFill>
                  <a:schemeClr val="tx1">
                    <a:lumMod val="85000"/>
                    <a:lumOff val="15000"/>
                  </a:schemeClr>
                </a:solidFill>
                <a:latin typeface="メイリオ" panose="020B0604030504040204" pitchFamily="50" charset="-128"/>
                <a:ea typeface="メイリオ" panose="020B0604030504040204" pitchFamily="50" charset="-128"/>
              </a:rPr>
              <a:t>■モータの効率</a:t>
            </a:r>
            <a:r>
              <a:rPr lang="en-US" altLang="ja-JP" sz="1400" b="1" dirty="0">
                <a:solidFill>
                  <a:schemeClr val="tx1">
                    <a:lumMod val="85000"/>
                    <a:lumOff val="15000"/>
                  </a:schemeClr>
                </a:solidFill>
                <a:latin typeface="メイリオ" panose="020B0604030504040204" pitchFamily="50" charset="-128"/>
                <a:ea typeface="メイリオ" panose="020B0604030504040204" pitchFamily="50" charset="-128"/>
              </a:rPr>
              <a:t>(IS 12615:2018)</a:t>
            </a:r>
            <a:r>
              <a:rPr lang="ja-JP" altLang="en-US" sz="1400" b="1" dirty="0">
                <a:solidFill>
                  <a:schemeClr val="tx1">
                    <a:lumMod val="85000"/>
                    <a:lumOff val="15000"/>
                  </a:schemeClr>
                </a:solidFill>
                <a:latin typeface="メイリオ" panose="020B0604030504040204" pitchFamily="50" charset="-128"/>
                <a:ea typeface="メイリオ" panose="020B0604030504040204" pitchFamily="50" charset="-128"/>
              </a:rPr>
              <a:t>基準</a:t>
            </a:r>
            <a:r>
              <a:rPr lang="en-US" altLang="ja-JP" sz="1400" b="1" dirty="0">
                <a:solidFill>
                  <a:schemeClr val="tx1">
                    <a:lumMod val="85000"/>
                    <a:lumOff val="15000"/>
                  </a:schemeClr>
                </a:solidFill>
                <a:latin typeface="メイリオ" panose="020B0604030504040204" pitchFamily="50" charset="-128"/>
                <a:ea typeface="メイリオ" panose="020B0604030504040204" pitchFamily="50" charset="-128"/>
              </a:rPr>
              <a:t> </a:t>
            </a:r>
            <a:endParaRPr lang="ja-JP" altLang="en-US" sz="1400" b="1" dirty="0">
              <a:solidFill>
                <a:schemeClr val="tx1">
                  <a:lumMod val="85000"/>
                  <a:lumOff val="15000"/>
                </a:schemeClr>
              </a:solidFill>
            </a:endParaRPr>
          </a:p>
        </p:txBody>
      </p:sp>
      <p:sp>
        <p:nvSpPr>
          <p:cNvPr id="45" name="テキスト ボックス 44">
            <a:extLst>
              <a:ext uri="{FF2B5EF4-FFF2-40B4-BE49-F238E27FC236}">
                <a16:creationId xmlns:a16="http://schemas.microsoft.com/office/drawing/2014/main" id="{204C5BCC-0880-6A77-CD57-D0E1CD39A7BD}"/>
              </a:ext>
            </a:extLst>
          </p:cNvPr>
          <p:cNvSpPr txBox="1"/>
          <p:nvPr/>
        </p:nvSpPr>
        <p:spPr>
          <a:xfrm>
            <a:off x="904089" y="4224655"/>
            <a:ext cx="5369618" cy="830997"/>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a:t>
            </a:r>
            <a:r>
              <a:rPr lang="zh-TW" altLang="en-US" sz="1200" dirty="0">
                <a:latin typeface="メイリオ" panose="020B0604030504040204" pitchFamily="50" charset="-128"/>
                <a:ea typeface="メイリオ" panose="020B0604030504040204" pitchFamily="50" charset="-128"/>
              </a:rPr>
              <a:t>三相誘導電動機</a:t>
            </a:r>
            <a:r>
              <a:rPr lang="ja-JP" altLang="en-US" sz="1200" dirty="0">
                <a:latin typeface="メイリオ" panose="020B0604030504040204" pitchFamily="50" charset="-128"/>
                <a:ea typeface="メイリオ" panose="020B0604030504040204" pitchFamily="50" charset="-128"/>
              </a:rPr>
              <a:t>　　　　　　　　　 ・単速（</a:t>
            </a:r>
            <a:r>
              <a:rPr lang="en-US" altLang="ja-JP" sz="1200" dirty="0">
                <a:latin typeface="メイリオ" panose="020B0604030504040204" pitchFamily="50" charset="-128"/>
                <a:ea typeface="メイリオ" panose="020B0604030504040204" pitchFamily="50" charset="-128"/>
              </a:rPr>
              <a:t>single-speed</a:t>
            </a:r>
            <a:r>
              <a:rPr lang="ja-JP" altLang="en-US" sz="1200" dirty="0">
                <a:latin typeface="メイリオ" panose="020B0604030504040204" pitchFamily="50" charset="-128"/>
                <a:ea typeface="メイリオ" panose="020B0604030504040204" pitchFamily="50" charset="-128"/>
              </a:rPr>
              <a:t>）モータ</a:t>
            </a:r>
            <a:endParaRPr lang="en-US" altLang="zh-TW"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a:t>
            </a:r>
            <a:r>
              <a:rPr lang="ja-JP" altLang="pl-PL" sz="1200" dirty="0">
                <a:latin typeface="メイリオ" panose="020B0604030504040204" pitchFamily="50" charset="-128"/>
                <a:ea typeface="メイリオ" panose="020B0604030504040204" pitchFamily="50" charset="-128"/>
              </a:rPr>
              <a:t>定格出力：</a:t>
            </a:r>
            <a:r>
              <a:rPr lang="pl-PL" altLang="ja-JP" sz="1200" dirty="0">
                <a:latin typeface="メイリオ" panose="020B0604030504040204" pitchFamily="50" charset="-128"/>
                <a:ea typeface="メイリオ" panose="020B0604030504040204" pitchFamily="50" charset="-128"/>
              </a:rPr>
              <a:t>0.12 kW </a:t>
            </a:r>
            <a:r>
              <a:rPr lang="ja-JP" altLang="pl-PL" sz="1200" dirty="0">
                <a:latin typeface="メイリオ" panose="020B0604030504040204" pitchFamily="50" charset="-128"/>
                <a:ea typeface="メイリオ" panose="020B0604030504040204" pitchFamily="50" charset="-128"/>
              </a:rPr>
              <a:t>～ </a:t>
            </a:r>
            <a:r>
              <a:rPr lang="pl-PL" altLang="ja-JP" sz="1200" dirty="0">
                <a:latin typeface="メイリオ" panose="020B0604030504040204" pitchFamily="50" charset="-128"/>
                <a:ea typeface="メイリオ" panose="020B0604030504040204" pitchFamily="50" charset="-128"/>
              </a:rPr>
              <a:t>1000 kW</a:t>
            </a:r>
            <a:r>
              <a:rPr lang="ja-JP" altLang="en-US" sz="1200" dirty="0">
                <a:latin typeface="メイリオ" panose="020B0604030504040204" pitchFamily="50" charset="-128"/>
                <a:ea typeface="メイリオ" panose="020B0604030504040204" pitchFamily="50" charset="-128"/>
              </a:rPr>
              <a:t>　・極数：</a:t>
            </a:r>
            <a:r>
              <a:rPr lang="en-US" altLang="ja-JP" sz="1200" dirty="0">
                <a:latin typeface="メイリオ" panose="020B0604030504040204" pitchFamily="50" charset="-128"/>
                <a:ea typeface="メイリオ" panose="020B0604030504040204" pitchFamily="50" charset="-128"/>
              </a:rPr>
              <a:t>2</a:t>
            </a:r>
            <a:r>
              <a:rPr lang="ja-JP" altLang="en-US" sz="1200" dirty="0">
                <a:latin typeface="メイリオ" panose="020B0604030504040204" pitchFamily="50" charset="-128"/>
                <a:ea typeface="メイリオ" panose="020B0604030504040204" pitchFamily="50" charset="-128"/>
              </a:rPr>
              <a:t>極・</a:t>
            </a:r>
            <a:r>
              <a:rPr lang="en-US" altLang="ja-JP" sz="1200" dirty="0">
                <a:latin typeface="メイリオ" panose="020B0604030504040204" pitchFamily="50" charset="-128"/>
                <a:ea typeface="メイリオ" panose="020B0604030504040204" pitchFamily="50" charset="-128"/>
              </a:rPr>
              <a:t>4</a:t>
            </a:r>
            <a:r>
              <a:rPr lang="ja-JP" altLang="en-US" sz="1200" dirty="0">
                <a:latin typeface="メイリオ" panose="020B0604030504040204" pitchFamily="50" charset="-128"/>
                <a:ea typeface="メイリオ" panose="020B0604030504040204" pitchFamily="50" charset="-128"/>
              </a:rPr>
              <a:t>極・</a:t>
            </a:r>
            <a:r>
              <a:rPr lang="en-US" altLang="ja-JP" sz="1200" dirty="0">
                <a:latin typeface="メイリオ" panose="020B0604030504040204" pitchFamily="50" charset="-128"/>
                <a:ea typeface="メイリオ" panose="020B0604030504040204" pitchFamily="50" charset="-128"/>
              </a:rPr>
              <a:t>6</a:t>
            </a:r>
            <a:r>
              <a:rPr lang="ja-JP" altLang="en-US" sz="1200" dirty="0">
                <a:latin typeface="メイリオ" panose="020B0604030504040204" pitchFamily="50" charset="-128"/>
                <a:ea typeface="メイリオ" panose="020B0604030504040204" pitchFamily="50" charset="-128"/>
              </a:rPr>
              <a:t>極・</a:t>
            </a:r>
            <a:r>
              <a:rPr lang="en-US" altLang="ja-JP" sz="1200" dirty="0">
                <a:latin typeface="メイリオ" panose="020B0604030504040204" pitchFamily="50" charset="-128"/>
                <a:ea typeface="メイリオ" panose="020B0604030504040204" pitchFamily="50" charset="-128"/>
              </a:rPr>
              <a:t>8</a:t>
            </a:r>
            <a:r>
              <a:rPr lang="ja-JP" altLang="en-US" sz="1200" dirty="0">
                <a:latin typeface="メイリオ" panose="020B0604030504040204" pitchFamily="50" charset="-128"/>
                <a:ea typeface="メイリオ" panose="020B0604030504040204" pitchFamily="50" charset="-128"/>
              </a:rPr>
              <a:t>極</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a:t>
            </a:r>
            <a:r>
              <a:rPr lang="zh-TW" altLang="en-US" sz="1200" dirty="0">
                <a:latin typeface="メイリオ" panose="020B0604030504040204" pitchFamily="50" charset="-128"/>
                <a:ea typeface="メイリオ" panose="020B0604030504040204" pitchFamily="50" charset="-128"/>
              </a:rPr>
              <a:t>定格電圧：</a:t>
            </a:r>
            <a:r>
              <a:rPr lang="en-US" altLang="zh-TW" sz="1200" dirty="0">
                <a:latin typeface="メイリオ" panose="020B0604030504040204" pitchFamily="50" charset="-128"/>
                <a:ea typeface="メイリオ" panose="020B0604030504040204" pitchFamily="50" charset="-128"/>
              </a:rPr>
              <a:t>1000 V </a:t>
            </a:r>
            <a:r>
              <a:rPr lang="zh-TW" altLang="en-US" sz="1200" dirty="0">
                <a:latin typeface="メイリオ" panose="020B0604030504040204" pitchFamily="50" charset="-128"/>
                <a:ea typeface="メイリオ" panose="020B0604030504040204" pitchFamily="50" charset="-128"/>
              </a:rPr>
              <a:t>以下</a:t>
            </a:r>
            <a:r>
              <a:rPr lang="ja-JP" altLang="en-US" sz="1200" dirty="0">
                <a:latin typeface="メイリオ" panose="020B0604030504040204" pitchFamily="50" charset="-128"/>
                <a:ea typeface="メイリオ" panose="020B0604030504040204" pitchFamily="50" charset="-128"/>
              </a:rPr>
              <a:t>　　　　　 ・</a:t>
            </a:r>
            <a:r>
              <a:rPr lang="zh-CN" altLang="en-US" sz="1200" dirty="0">
                <a:latin typeface="メイリオ" panose="020B0604030504040204" pitchFamily="50" charset="-128"/>
                <a:ea typeface="メイリオ" panose="020B0604030504040204" pitchFamily="50" charset="-128"/>
              </a:rPr>
              <a:t>定格周波数：</a:t>
            </a:r>
            <a:r>
              <a:rPr lang="en-US" altLang="zh-CN" sz="1200" dirty="0">
                <a:latin typeface="メイリオ" panose="020B0604030504040204" pitchFamily="50" charset="-128"/>
                <a:ea typeface="メイリオ" panose="020B0604030504040204" pitchFamily="50" charset="-128"/>
              </a:rPr>
              <a:t>50 Hz</a:t>
            </a:r>
          </a:p>
          <a:p>
            <a:r>
              <a:rPr lang="ja-JP" altLang="en-US" sz="1200" dirty="0">
                <a:latin typeface="メイリオ" panose="020B0604030504040204" pitchFamily="50" charset="-128"/>
                <a:ea typeface="メイリオ" panose="020B0604030504040204" pitchFamily="50" charset="-128"/>
              </a:rPr>
              <a:t>・冷却方式・保護方式は </a:t>
            </a:r>
            <a:r>
              <a:rPr lang="en-US" altLang="ja-JP" sz="1200" dirty="0">
                <a:latin typeface="メイリオ" panose="020B0604030504040204" pitchFamily="50" charset="-128"/>
                <a:ea typeface="メイリオ" panose="020B0604030504040204" pitchFamily="50" charset="-128"/>
              </a:rPr>
              <a:t>IS 15999</a:t>
            </a:r>
            <a:r>
              <a:rPr lang="ja-JP" altLang="en-US" sz="1200" dirty="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IEC 60034-1</a:t>
            </a:r>
            <a:r>
              <a:rPr lang="ja-JP" altLang="en-US" sz="1200" dirty="0">
                <a:latin typeface="メイリオ" panose="020B0604030504040204" pitchFamily="50" charset="-128"/>
                <a:ea typeface="メイリオ" panose="020B0604030504040204" pitchFamily="50" charset="-128"/>
              </a:rPr>
              <a:t>）に準拠</a:t>
            </a:r>
            <a:endParaRPr lang="en-US" altLang="ja-JP" sz="1200" dirty="0">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id="{6C23EAD6-AA85-7DAA-86CC-1637B04793A3}"/>
              </a:ext>
            </a:extLst>
          </p:cNvPr>
          <p:cNvSpPr txBox="1"/>
          <p:nvPr/>
        </p:nvSpPr>
        <p:spPr>
          <a:xfrm>
            <a:off x="228546" y="5212985"/>
            <a:ext cx="2364902" cy="307777"/>
          </a:xfrm>
          <a:prstGeom prst="rect">
            <a:avLst/>
          </a:prstGeom>
          <a:noFill/>
        </p:spPr>
        <p:txBody>
          <a:bodyPr wrap="square">
            <a:spAutoFit/>
          </a:bodyPr>
          <a:lstStyle/>
          <a:p>
            <a:r>
              <a:rPr lang="ja-JP" altLang="en-US" sz="1400" b="1" dirty="0">
                <a:solidFill>
                  <a:schemeClr val="tx1">
                    <a:lumMod val="85000"/>
                    <a:lumOff val="15000"/>
                  </a:schemeClr>
                </a:solidFill>
                <a:latin typeface="メイリオ" panose="020B0604030504040204" pitchFamily="50" charset="-128"/>
                <a:ea typeface="メイリオ" panose="020B0604030504040204" pitchFamily="50" charset="-128"/>
              </a:rPr>
              <a:t>■</a:t>
            </a:r>
            <a:r>
              <a:rPr lang="en-US" altLang="ja-JP" sz="1400" b="1" dirty="0">
                <a:solidFill>
                  <a:schemeClr val="tx1">
                    <a:lumMod val="85000"/>
                    <a:lumOff val="15000"/>
                  </a:schemeClr>
                </a:solidFill>
                <a:latin typeface="メイリオ" panose="020B0604030504040204" pitchFamily="50" charset="-128"/>
                <a:ea typeface="メイリオ" panose="020B0604030504040204" pitchFamily="50" charset="-128"/>
              </a:rPr>
              <a:t>ISI</a:t>
            </a:r>
            <a:r>
              <a:rPr lang="ja-JP" altLang="en-US" sz="1400" b="1" dirty="0">
                <a:solidFill>
                  <a:schemeClr val="tx1">
                    <a:lumMod val="85000"/>
                    <a:lumOff val="15000"/>
                  </a:schemeClr>
                </a:solidFill>
                <a:latin typeface="メイリオ" panose="020B0604030504040204" pitchFamily="50" charset="-128"/>
                <a:ea typeface="メイリオ" panose="020B0604030504040204" pitchFamily="50" charset="-128"/>
              </a:rPr>
              <a:t>マークの義務化</a:t>
            </a:r>
            <a:endParaRPr lang="ja-JP" altLang="en-US" sz="1400" b="1" dirty="0">
              <a:solidFill>
                <a:schemeClr val="tx1">
                  <a:lumMod val="85000"/>
                  <a:lumOff val="15000"/>
                </a:schemeClr>
              </a:solidFill>
            </a:endParaRPr>
          </a:p>
        </p:txBody>
      </p:sp>
    </p:spTree>
    <p:extLst>
      <p:ext uri="{BB962C8B-B14F-4D97-AF65-F5344CB8AC3E}">
        <p14:creationId xmlns:p14="http://schemas.microsoft.com/office/powerpoint/2010/main" val="4116639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ACCA9-CEE3-4ED4-80E1-9CFBA9BDF04E}"/>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86D8EA4-6F0B-7176-4C61-CA60334D7DD1}"/>
              </a:ext>
            </a:extLst>
          </p:cNvPr>
          <p:cNvSpPr txBox="1"/>
          <p:nvPr/>
        </p:nvSpPr>
        <p:spPr>
          <a:xfrm>
            <a:off x="-94019" y="-35432"/>
            <a:ext cx="1739729" cy="307777"/>
          </a:xfrm>
          <a:prstGeom prst="rect">
            <a:avLst/>
          </a:prstGeom>
          <a:noFill/>
        </p:spPr>
        <p:txBody>
          <a:bodyPr wrap="square">
            <a:spAutoFit/>
          </a:bodyPr>
          <a:lstStyle/>
          <a:p>
            <a:r>
              <a:rPr lang="ja-JP" altLang="en-US" sz="1400" b="1" i="0" dirty="0">
                <a:solidFill>
                  <a:schemeClr val="tx1">
                    <a:lumMod val="75000"/>
                    <a:lumOff val="25000"/>
                  </a:schemeClr>
                </a:solidFill>
                <a:effectLst/>
                <a:latin typeface="メイリオ" panose="020B0604030504040204" pitchFamily="50" charset="-128"/>
                <a:ea typeface="メイリオ" panose="020B0604030504040204" pitchFamily="50" charset="-128"/>
              </a:rPr>
              <a:t>■規則の遍歴</a:t>
            </a:r>
            <a:endParaRPr lang="ja-JP" altLang="en-US" sz="1400" dirty="0">
              <a:solidFill>
                <a:schemeClr val="tx1">
                  <a:lumMod val="75000"/>
                  <a:lumOff val="25000"/>
                </a:schemeClr>
              </a:solidFill>
            </a:endParaRPr>
          </a:p>
        </p:txBody>
      </p:sp>
      <p:sp>
        <p:nvSpPr>
          <p:cNvPr id="3" name="正方形/長方形 2">
            <a:extLst>
              <a:ext uri="{FF2B5EF4-FFF2-40B4-BE49-F238E27FC236}">
                <a16:creationId xmlns:a16="http://schemas.microsoft.com/office/drawing/2014/main" id="{5D089CDD-7383-BF95-4A98-9561CE46E23E}"/>
              </a:ext>
            </a:extLst>
          </p:cNvPr>
          <p:cNvSpPr/>
          <p:nvPr/>
        </p:nvSpPr>
        <p:spPr>
          <a:xfrm>
            <a:off x="387677" y="206091"/>
            <a:ext cx="6256187" cy="1418307"/>
          </a:xfrm>
          <a:prstGeom prst="rect">
            <a:avLst/>
          </a:prstGeom>
          <a:noFill/>
          <a:ln>
            <a:solidFill>
              <a:schemeClr val="tx1">
                <a:lumMod val="75000"/>
                <a:lumOff val="2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E5382E8B-F14F-9CBE-4DC1-FC6DF196A098}"/>
              </a:ext>
            </a:extLst>
          </p:cNvPr>
          <p:cNvSpPr txBox="1"/>
          <p:nvPr/>
        </p:nvSpPr>
        <p:spPr>
          <a:xfrm>
            <a:off x="387678" y="135231"/>
            <a:ext cx="4780379" cy="369332"/>
          </a:xfrm>
          <a:prstGeom prst="rect">
            <a:avLst/>
          </a:prstGeom>
          <a:noFill/>
        </p:spPr>
        <p:txBody>
          <a:bodyPr wrap="square">
            <a:spAutoFit/>
          </a:bodyPr>
          <a:lstStyle/>
          <a:p>
            <a:r>
              <a:rPr lang="ja-JP" altLang="en-US" dirty="0"/>
              <a:t> </a:t>
            </a:r>
            <a:r>
              <a:rPr lang="en-US" altLang="ja-JP" sz="1300" b="1" dirty="0">
                <a:latin typeface="メイリオ" panose="020B0604030504040204" pitchFamily="50" charset="-128"/>
                <a:ea typeface="メイリオ" panose="020B0604030504040204" pitchFamily="50" charset="-128"/>
              </a:rPr>
              <a:t>IS 12615:2018</a:t>
            </a:r>
            <a:r>
              <a:rPr lang="ja-JP" altLang="en-US" sz="1300" b="1" dirty="0">
                <a:latin typeface="メイリオ" panose="020B0604030504040204" pitchFamily="50" charset="-128"/>
                <a:ea typeface="メイリオ" panose="020B0604030504040204" pitchFamily="50" charset="-128"/>
              </a:rPr>
              <a:t>（モータ効率規格の改訂）</a:t>
            </a:r>
          </a:p>
        </p:txBody>
      </p:sp>
      <p:sp>
        <p:nvSpPr>
          <p:cNvPr id="8" name="テキスト ボックス 7">
            <a:extLst>
              <a:ext uri="{FF2B5EF4-FFF2-40B4-BE49-F238E27FC236}">
                <a16:creationId xmlns:a16="http://schemas.microsoft.com/office/drawing/2014/main" id="{2964546E-FE73-17EA-F8DB-B97CB0E1AB7F}"/>
              </a:ext>
            </a:extLst>
          </p:cNvPr>
          <p:cNvSpPr txBox="1"/>
          <p:nvPr/>
        </p:nvSpPr>
        <p:spPr>
          <a:xfrm>
            <a:off x="1075896" y="424448"/>
            <a:ext cx="6940550" cy="1200329"/>
          </a:xfrm>
          <a:prstGeom prst="rect">
            <a:avLst/>
          </a:prstGeom>
          <a:noFill/>
        </p:spPr>
        <p:txBody>
          <a:bodyPr wrap="square">
            <a:spAutoFit/>
          </a:bodyPr>
          <a:lstStyle/>
          <a:p>
            <a:r>
              <a:rPr lang="ja-JP" altLang="en-US" sz="900" dirty="0">
                <a:latin typeface="メイリオ" panose="020B0604030504040204" pitchFamily="50" charset="-128"/>
                <a:ea typeface="メイリオ" panose="020B0604030504040204" pitchFamily="50" charset="-128"/>
              </a:rPr>
              <a:t>・三相誘導モータの効率規格を</a:t>
            </a:r>
            <a:r>
              <a:rPr lang="en-US" altLang="ja-JP" sz="900" dirty="0">
                <a:latin typeface="メイリオ" panose="020B0604030504040204" pitchFamily="50" charset="-128"/>
                <a:ea typeface="メイリオ" panose="020B0604030504040204" pitchFamily="50" charset="-128"/>
              </a:rPr>
              <a:t>2018</a:t>
            </a:r>
            <a:r>
              <a:rPr lang="ja-JP" altLang="en-US" sz="900" dirty="0">
                <a:latin typeface="メイリオ" panose="020B0604030504040204" pitchFamily="50" charset="-128"/>
                <a:ea typeface="メイリオ" panose="020B0604030504040204" pitchFamily="50" charset="-128"/>
              </a:rPr>
              <a:t>年度版に改訂（旧版 </a:t>
            </a:r>
            <a:r>
              <a:rPr lang="en-US" altLang="ja-JP" sz="900" dirty="0">
                <a:latin typeface="メイリオ" panose="020B0604030504040204" pitchFamily="50" charset="-128"/>
                <a:ea typeface="メイリオ" panose="020B0604030504040204" pitchFamily="50" charset="-128"/>
              </a:rPr>
              <a:t>IS 12615:2011 </a:t>
            </a:r>
            <a:r>
              <a:rPr lang="ja-JP" altLang="en-US" sz="900" dirty="0">
                <a:latin typeface="メイリオ" panose="020B0604030504040204" pitchFamily="50" charset="-128"/>
                <a:ea typeface="メイリオ" panose="020B0604030504040204" pitchFamily="50" charset="-128"/>
              </a:rPr>
              <a:t>を改訂）</a:t>
            </a:r>
            <a:endParaRPr lang="ja-JP" altLang="en-US" sz="2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BIS</a:t>
            </a:r>
            <a:r>
              <a:rPr lang="ja-JP" altLang="en-US" sz="900" dirty="0">
                <a:latin typeface="メイリオ" panose="020B0604030504040204" pitchFamily="50" charset="-128"/>
                <a:ea typeface="メイリオ" panose="020B0604030504040204" pitchFamily="50" charset="-128"/>
              </a:rPr>
              <a:t>文書にて、</a:t>
            </a:r>
            <a:r>
              <a:rPr lang="en-US" altLang="ja-JP" sz="900" dirty="0">
                <a:latin typeface="メイリオ" panose="020B0604030504040204" pitchFamily="50" charset="-128"/>
                <a:ea typeface="メイリオ" panose="020B0604030504040204" pitchFamily="50" charset="-128"/>
              </a:rPr>
              <a:t>2011 → 2018 </a:t>
            </a:r>
            <a:r>
              <a:rPr lang="ja-JP" altLang="en-US" sz="900" dirty="0">
                <a:latin typeface="メイリオ" panose="020B0604030504040204" pitchFamily="50" charset="-128"/>
                <a:ea typeface="メイリオ" panose="020B0604030504040204" pitchFamily="50" charset="-128"/>
              </a:rPr>
              <a:t>への改訂が通知</a:t>
            </a:r>
            <a:endParaRPr lang="en-US" altLang="ja-JP" sz="2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 IS 12615:2018</a:t>
            </a:r>
            <a:r>
              <a:rPr lang="ja-JP" altLang="en-US" sz="900" dirty="0">
                <a:latin typeface="メイリオ" panose="020B0604030504040204" pitchFamily="50" charset="-128"/>
                <a:ea typeface="メイリオ" panose="020B0604030504040204" pitchFamily="50" charset="-128"/>
              </a:rPr>
              <a:t>の内容</a:t>
            </a:r>
            <a:r>
              <a:rPr lang="en-US" altLang="ja-JP" sz="900" dirty="0">
                <a:latin typeface="メイリオ" panose="020B0604030504040204" pitchFamily="50" charset="-128"/>
                <a:ea typeface="メイリオ" panose="020B0604030504040204" pitchFamily="50" charset="-128"/>
              </a:rPr>
              <a:t>』</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1</a:t>
            </a:r>
            <a:r>
              <a:rPr lang="ja-JP" altLang="en-US" sz="900" dirty="0">
                <a:latin typeface="メイリオ" panose="020B0604030504040204" pitchFamily="50" charset="-128"/>
                <a:ea typeface="メイリオ" panose="020B0604030504040204" pitchFamily="50" charset="-128"/>
              </a:rPr>
              <a:t>）三相誘導電動機の効率規格を国際規格 </a:t>
            </a:r>
            <a:r>
              <a:rPr lang="en-US" altLang="ja-JP" sz="900" dirty="0">
                <a:latin typeface="メイリオ" panose="020B0604030504040204" pitchFamily="50" charset="-128"/>
                <a:ea typeface="メイリオ" panose="020B0604030504040204" pitchFamily="50" charset="-128"/>
              </a:rPr>
              <a:t>IEC 60034‑30‑1 </a:t>
            </a:r>
            <a:r>
              <a:rPr lang="ja-JP" altLang="en-US" sz="900" dirty="0">
                <a:latin typeface="メイリオ" panose="020B0604030504040204" pitchFamily="50" charset="-128"/>
                <a:ea typeface="メイリオ" panose="020B0604030504040204" pitchFamily="50" charset="-128"/>
              </a:rPr>
              <a:t>と整合化</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2</a:t>
            </a:r>
            <a:r>
              <a:rPr lang="ja-JP" altLang="en-US" sz="900" dirty="0">
                <a:latin typeface="メイリオ" panose="020B0604030504040204" pitchFamily="50" charset="-128"/>
                <a:ea typeface="メイリオ" panose="020B0604030504040204" pitchFamily="50" charset="-128"/>
              </a:rPr>
              <a:t>）効率クラス </a:t>
            </a:r>
            <a:r>
              <a:rPr lang="en-US" altLang="ja-JP" sz="900" dirty="0">
                <a:latin typeface="メイリオ" panose="020B0604030504040204" pitchFamily="50" charset="-128"/>
                <a:ea typeface="メイリオ" panose="020B0604030504040204" pitchFamily="50" charset="-128"/>
              </a:rPr>
              <a:t>IE2</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IE3</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IE4 </a:t>
            </a:r>
            <a:r>
              <a:rPr lang="ja-JP" altLang="en-US" sz="900" dirty="0">
                <a:latin typeface="メイリオ" panose="020B0604030504040204" pitchFamily="50" charset="-128"/>
                <a:ea typeface="メイリオ" panose="020B0604030504040204" pitchFamily="50" charset="-128"/>
              </a:rPr>
              <a:t>を正式採用し、</a:t>
            </a:r>
            <a:r>
              <a:rPr lang="en-US" altLang="ja-JP" sz="900" dirty="0">
                <a:latin typeface="メイリオ" panose="020B0604030504040204" pitchFamily="50" charset="-128"/>
                <a:ea typeface="メイリオ" panose="020B0604030504040204" pitchFamily="50" charset="-128"/>
              </a:rPr>
              <a:t>IE1 </a:t>
            </a:r>
            <a:r>
              <a:rPr lang="ja-JP" altLang="en-US" sz="900" dirty="0">
                <a:latin typeface="メイリオ" panose="020B0604030504040204" pitchFamily="50" charset="-128"/>
                <a:ea typeface="メイリオ" panose="020B0604030504040204" pitchFamily="50" charset="-128"/>
              </a:rPr>
              <a:t>を事実上廃止</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3</a:t>
            </a:r>
            <a:r>
              <a:rPr lang="ja-JP" altLang="en-US" sz="900" dirty="0">
                <a:latin typeface="メイリオ" panose="020B0604030504040204" pitchFamily="50" charset="-128"/>
                <a:ea typeface="メイリオ" panose="020B0604030504040204" pitchFamily="50" charset="-128"/>
              </a:rPr>
              <a:t>）対象範囲を </a:t>
            </a:r>
            <a:r>
              <a:rPr lang="en-US" altLang="ja-JP" sz="900" dirty="0">
                <a:latin typeface="メイリオ" panose="020B0604030504040204" pitchFamily="50" charset="-128"/>
                <a:ea typeface="メイリオ" panose="020B0604030504040204" pitchFamily="50" charset="-128"/>
              </a:rPr>
              <a:t>0.12 kW </a:t>
            </a:r>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1000 kW</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2</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4</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6</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8 </a:t>
            </a:r>
            <a:r>
              <a:rPr lang="ja-JP" altLang="en-US" sz="900" dirty="0">
                <a:latin typeface="メイリオ" panose="020B0604030504040204" pitchFamily="50" charset="-128"/>
                <a:ea typeface="メイリオ" panose="020B0604030504040204" pitchFamily="50" charset="-128"/>
              </a:rPr>
              <a:t>極の単速モータに拡大</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4</a:t>
            </a:r>
            <a:r>
              <a:rPr lang="ja-JP" altLang="en-US" sz="900" dirty="0">
                <a:latin typeface="メイリオ" panose="020B0604030504040204" pitchFamily="50" charset="-128"/>
                <a:ea typeface="メイリオ" panose="020B0604030504040204" pitchFamily="50" charset="-128"/>
              </a:rPr>
              <a:t>）寸法・冷却方式・試験方法を </a:t>
            </a:r>
            <a:r>
              <a:rPr lang="en-US" altLang="ja-JP" sz="900" dirty="0">
                <a:latin typeface="メイリオ" panose="020B0604030504040204" pitchFamily="50" charset="-128"/>
                <a:ea typeface="メイリオ" panose="020B0604030504040204" pitchFamily="50" charset="-128"/>
              </a:rPr>
              <a:t>IEC/IS </a:t>
            </a:r>
            <a:r>
              <a:rPr lang="ja-JP" altLang="en-US" sz="900" dirty="0">
                <a:latin typeface="メイリオ" panose="020B0604030504040204" pitchFamily="50" charset="-128"/>
                <a:ea typeface="メイリオ" panose="020B0604030504040204" pitchFamily="50" charset="-128"/>
              </a:rPr>
              <a:t>規格群（</a:t>
            </a:r>
            <a:r>
              <a:rPr lang="en-US" altLang="ja-JP" sz="900" dirty="0">
                <a:latin typeface="メイリオ" panose="020B0604030504040204" pitchFamily="50" charset="-128"/>
                <a:ea typeface="メイリオ" panose="020B0604030504040204" pitchFamily="50" charset="-128"/>
              </a:rPr>
              <a:t>IS 15999 </a:t>
            </a:r>
            <a:r>
              <a:rPr lang="ja-JP" altLang="en-US" sz="900" dirty="0">
                <a:latin typeface="メイリオ" panose="020B0604030504040204" pitchFamily="50" charset="-128"/>
                <a:ea typeface="メイリオ" panose="020B0604030504040204" pitchFamily="50" charset="-128"/>
              </a:rPr>
              <a:t>など）と統一</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5</a:t>
            </a:r>
            <a:r>
              <a:rPr lang="ja-JP" altLang="en-US" sz="900" dirty="0">
                <a:latin typeface="メイリオ" panose="020B0604030504040204" pitchFamily="50" charset="-128"/>
                <a:ea typeface="メイリオ" panose="020B0604030504040204" pitchFamily="50" charset="-128"/>
              </a:rPr>
              <a:t>）旧版 </a:t>
            </a:r>
            <a:r>
              <a:rPr lang="en-US" altLang="ja-JP" sz="900" dirty="0">
                <a:latin typeface="メイリオ" panose="020B0604030504040204" pitchFamily="50" charset="-128"/>
                <a:ea typeface="メイリオ" panose="020B0604030504040204" pitchFamily="50" charset="-128"/>
              </a:rPr>
              <a:t>IS 12615:2011 </a:t>
            </a:r>
            <a:r>
              <a:rPr lang="ja-JP" altLang="en-US" sz="900" dirty="0">
                <a:latin typeface="メイリオ" panose="020B0604030504040204" pitchFamily="50" charset="-128"/>
                <a:ea typeface="メイリオ" panose="020B0604030504040204" pitchFamily="50" charset="-128"/>
              </a:rPr>
              <a:t>を全面改訂し、</a:t>
            </a:r>
            <a:r>
              <a:rPr lang="en-US" altLang="ja-JP" sz="900" dirty="0">
                <a:solidFill>
                  <a:srgbClr val="FF0000"/>
                </a:solidFill>
                <a:latin typeface="メイリオ" panose="020B0604030504040204" pitchFamily="50" charset="-128"/>
                <a:ea typeface="メイリオ" panose="020B0604030504040204" pitchFamily="50" charset="-128"/>
              </a:rPr>
              <a:t>BIS </a:t>
            </a:r>
            <a:r>
              <a:rPr lang="ja-JP" altLang="en-US" sz="900" dirty="0">
                <a:solidFill>
                  <a:srgbClr val="FF0000"/>
                </a:solidFill>
                <a:latin typeface="メイリオ" panose="020B0604030504040204" pitchFamily="50" charset="-128"/>
                <a:ea typeface="メイリオ" panose="020B0604030504040204" pitchFamily="50" charset="-128"/>
              </a:rPr>
              <a:t>認証（</a:t>
            </a:r>
            <a:r>
              <a:rPr lang="en-US" altLang="ja-JP" sz="900" dirty="0">
                <a:solidFill>
                  <a:srgbClr val="FF0000"/>
                </a:solidFill>
                <a:latin typeface="メイリオ" panose="020B0604030504040204" pitchFamily="50" charset="-128"/>
                <a:ea typeface="メイリオ" panose="020B0604030504040204" pitchFamily="50" charset="-128"/>
              </a:rPr>
              <a:t>ISI</a:t>
            </a:r>
            <a:r>
              <a:rPr lang="ja-JP" altLang="en-US" sz="900" dirty="0">
                <a:solidFill>
                  <a:srgbClr val="FF0000"/>
                </a:solidFill>
                <a:latin typeface="メイリオ" panose="020B0604030504040204" pitchFamily="50" charset="-128"/>
                <a:ea typeface="メイリオ" panose="020B0604030504040204" pitchFamily="50" charset="-128"/>
              </a:rPr>
              <a:t>マーク）義務化</a:t>
            </a:r>
            <a:r>
              <a:rPr lang="ja-JP" altLang="en-US" sz="900" dirty="0">
                <a:latin typeface="メイリオ" panose="020B0604030504040204" pitchFamily="50" charset="-128"/>
                <a:ea typeface="メイリオ" panose="020B0604030504040204" pitchFamily="50" charset="-128"/>
              </a:rPr>
              <a:t>の基礎規格となる</a:t>
            </a:r>
          </a:p>
        </p:txBody>
      </p:sp>
      <p:sp>
        <p:nvSpPr>
          <p:cNvPr id="10" name="テキスト ボックス 9">
            <a:extLst>
              <a:ext uri="{FF2B5EF4-FFF2-40B4-BE49-F238E27FC236}">
                <a16:creationId xmlns:a16="http://schemas.microsoft.com/office/drawing/2014/main" id="{23E1FED2-F2D4-8D6A-9081-7227A0E572B5}"/>
              </a:ext>
            </a:extLst>
          </p:cNvPr>
          <p:cNvSpPr txBox="1"/>
          <p:nvPr/>
        </p:nvSpPr>
        <p:spPr>
          <a:xfrm>
            <a:off x="387677" y="1646558"/>
            <a:ext cx="4780379" cy="292388"/>
          </a:xfrm>
          <a:prstGeom prst="rect">
            <a:avLst/>
          </a:prstGeom>
          <a:noFill/>
        </p:spPr>
        <p:txBody>
          <a:bodyPr wrap="square">
            <a:spAutoFit/>
          </a:bodyPr>
          <a:lstStyle/>
          <a:p>
            <a:r>
              <a:rPr lang="en-US" altLang="zh-TW" sz="1300" b="1" dirty="0">
                <a:latin typeface="メイリオ" panose="020B0604030504040204" pitchFamily="50" charset="-128"/>
                <a:ea typeface="メイリオ" panose="020B0604030504040204" pitchFamily="50" charset="-128"/>
              </a:rPr>
              <a:t>2024</a:t>
            </a:r>
            <a:r>
              <a:rPr lang="zh-TW" altLang="en-US" sz="1300" b="1" dirty="0">
                <a:latin typeface="メイリオ" panose="020B0604030504040204" pitchFamily="50" charset="-128"/>
                <a:ea typeface="メイリオ" panose="020B0604030504040204" pitchFamily="50" charset="-128"/>
              </a:rPr>
              <a:t>年</a:t>
            </a:r>
            <a:r>
              <a:rPr lang="en-US" altLang="zh-TW" sz="1300" b="1" dirty="0">
                <a:latin typeface="メイリオ" panose="020B0604030504040204" pitchFamily="50" charset="-128"/>
                <a:ea typeface="メイリオ" panose="020B0604030504040204" pitchFamily="50" charset="-128"/>
              </a:rPr>
              <a:t>8</a:t>
            </a:r>
            <a:r>
              <a:rPr lang="zh-TW" altLang="en-US" sz="1300" b="1" dirty="0">
                <a:latin typeface="メイリオ" panose="020B0604030504040204" pitchFamily="50" charset="-128"/>
                <a:ea typeface="メイリオ" panose="020B0604030504040204" pitchFamily="50" charset="-128"/>
              </a:rPr>
              <a:t>月</a:t>
            </a:r>
            <a:r>
              <a:rPr lang="en-US" altLang="zh-TW" sz="1300" b="1" dirty="0">
                <a:latin typeface="メイリオ" panose="020B0604030504040204" pitchFamily="50" charset="-128"/>
                <a:ea typeface="メイリオ" panose="020B0604030504040204" pitchFamily="50" charset="-128"/>
              </a:rPr>
              <a:t>28</a:t>
            </a:r>
            <a:r>
              <a:rPr lang="zh-TW" altLang="en-US" sz="1300" b="1" dirty="0">
                <a:latin typeface="メイリオ" panose="020B0604030504040204" pitchFamily="50" charset="-128"/>
                <a:ea typeface="メイリオ" panose="020B0604030504040204" pitchFamily="50" charset="-128"/>
              </a:rPr>
              <a:t>日：</a:t>
            </a:r>
            <a:r>
              <a:rPr lang="en-US" altLang="zh-TW" sz="1300" b="1" dirty="0">
                <a:latin typeface="メイリオ" panose="020B0604030504040204" pitchFamily="50" charset="-128"/>
                <a:ea typeface="メイリオ" panose="020B0604030504040204" pitchFamily="50" charset="-128"/>
              </a:rPr>
              <a:t>OTR</a:t>
            </a:r>
            <a:r>
              <a:rPr lang="zh-TW" altLang="en-US" sz="1300" b="1" dirty="0">
                <a:latin typeface="メイリオ" panose="020B0604030504040204" pitchFamily="50" charset="-128"/>
                <a:ea typeface="メイリオ" panose="020B0604030504040204" pitchFamily="50" charset="-128"/>
              </a:rPr>
              <a:t>（包括的技術規則）公布</a:t>
            </a:r>
            <a:endParaRPr lang="ja-JP" altLang="en-US" sz="1300" b="1" dirty="0">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CD1C7941-1A50-19C0-8472-C4B30E522911}"/>
              </a:ext>
            </a:extLst>
          </p:cNvPr>
          <p:cNvSpPr/>
          <p:nvPr/>
        </p:nvSpPr>
        <p:spPr>
          <a:xfrm>
            <a:off x="392523" y="1659403"/>
            <a:ext cx="6251342" cy="1750328"/>
          </a:xfrm>
          <a:prstGeom prst="rect">
            <a:avLst/>
          </a:prstGeom>
          <a:noFill/>
          <a:ln>
            <a:solidFill>
              <a:schemeClr val="tx1">
                <a:lumMod val="75000"/>
                <a:lumOff val="2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AF07BB7D-AB0D-FE1F-4A92-108A82DEBCED}"/>
              </a:ext>
            </a:extLst>
          </p:cNvPr>
          <p:cNvSpPr txBox="1"/>
          <p:nvPr/>
        </p:nvSpPr>
        <p:spPr>
          <a:xfrm>
            <a:off x="1077706" y="1830910"/>
            <a:ext cx="5734050" cy="1615827"/>
          </a:xfrm>
          <a:prstGeom prst="rect">
            <a:avLst/>
          </a:prstGeom>
          <a:noFill/>
        </p:spPr>
        <p:txBody>
          <a:bodyPr wrap="square">
            <a:spAutoFit/>
          </a:bodyPr>
          <a:lstStyle/>
          <a:p>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New Delhi, the 28th August, 2024 </a:t>
            </a:r>
            <a:r>
              <a:rPr lang="ja-JP" altLang="en-US" sz="900" dirty="0">
                <a:latin typeface="メイリオ" panose="020B0604030504040204" pitchFamily="50" charset="-128"/>
                <a:ea typeface="メイリオ" panose="020B0604030504040204" pitchFamily="50" charset="-128"/>
              </a:rPr>
              <a:t>として官報に掲載</a:t>
            </a:r>
          </a:p>
          <a:p>
            <a:r>
              <a:rPr lang="ja-JP" altLang="en-US" sz="900" dirty="0">
                <a:latin typeface="メイリオ" panose="020B0604030504040204" pitchFamily="50" charset="-128"/>
                <a:ea typeface="メイリオ" panose="020B0604030504040204" pitchFamily="50" charset="-128"/>
              </a:rPr>
              <a:t>・</a:t>
            </a:r>
            <a:r>
              <a:rPr lang="ja-JP" altLang="en-US" sz="900" dirty="0">
                <a:solidFill>
                  <a:srgbClr val="FF0000"/>
                </a:solidFill>
                <a:latin typeface="メイリオ" panose="020B0604030504040204" pitchFamily="50" charset="-128"/>
                <a:ea typeface="メイリオ" panose="020B0604030504040204" pitchFamily="50" charset="-128"/>
              </a:rPr>
              <a:t>モータを含む産業機械が </a:t>
            </a:r>
            <a:r>
              <a:rPr lang="en-US" altLang="ja-JP" sz="900" dirty="0">
                <a:solidFill>
                  <a:srgbClr val="FF0000"/>
                </a:solidFill>
                <a:latin typeface="メイリオ" panose="020B0604030504040204" pitchFamily="50" charset="-128"/>
                <a:ea typeface="メイリオ" panose="020B0604030504040204" pitchFamily="50" charset="-128"/>
              </a:rPr>
              <a:t>BIS </a:t>
            </a:r>
            <a:r>
              <a:rPr lang="ja-JP" altLang="en-US" sz="900" dirty="0">
                <a:solidFill>
                  <a:srgbClr val="FF0000"/>
                </a:solidFill>
                <a:latin typeface="メイリオ" panose="020B0604030504040204" pitchFamily="50" charset="-128"/>
                <a:ea typeface="メイリオ" panose="020B0604030504040204" pitchFamily="50" charset="-128"/>
              </a:rPr>
              <a:t>認証または </a:t>
            </a:r>
            <a:r>
              <a:rPr lang="en-US" altLang="ja-JP" sz="900" dirty="0">
                <a:solidFill>
                  <a:srgbClr val="FF0000"/>
                </a:solidFill>
                <a:latin typeface="メイリオ" panose="020B0604030504040204" pitchFamily="50" charset="-128"/>
                <a:ea typeface="メイリオ" panose="020B0604030504040204" pitchFamily="50" charset="-128"/>
              </a:rPr>
              <a:t>Scheme-X </a:t>
            </a:r>
            <a:r>
              <a:rPr lang="ja-JP" altLang="en-US" sz="900" dirty="0">
                <a:solidFill>
                  <a:srgbClr val="FF0000"/>
                </a:solidFill>
                <a:latin typeface="メイリオ" panose="020B0604030504040204" pitchFamily="50" charset="-128"/>
                <a:ea typeface="メイリオ" panose="020B0604030504040204" pitchFamily="50" charset="-128"/>
              </a:rPr>
              <a:t>の対象へ</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公布のポイント</a:t>
            </a:r>
            <a:r>
              <a:rPr lang="en-US" altLang="ja-JP" sz="900" dirty="0">
                <a:latin typeface="メイリオ" panose="020B0604030504040204" pitchFamily="50" charset="-128"/>
                <a:ea typeface="メイリオ" panose="020B0604030504040204" pitchFamily="50" charset="-128"/>
              </a:rPr>
              <a:t>』</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1</a:t>
            </a:r>
            <a:r>
              <a:rPr lang="ja-JP" altLang="en-US" sz="900" dirty="0">
                <a:latin typeface="メイリオ" panose="020B0604030504040204" pitchFamily="50" charset="-128"/>
                <a:ea typeface="メイリオ" panose="020B0604030504040204" pitchFamily="50" charset="-128"/>
              </a:rPr>
              <a:t>）インド重工業省（</a:t>
            </a:r>
            <a:r>
              <a:rPr lang="en-US" altLang="ja-JP" sz="900" dirty="0">
                <a:latin typeface="メイリオ" panose="020B0604030504040204" pitchFamily="50" charset="-128"/>
                <a:ea typeface="メイリオ" panose="020B0604030504040204" pitchFamily="50" charset="-128"/>
              </a:rPr>
              <a:t>MHI</a:t>
            </a:r>
            <a:r>
              <a:rPr lang="ja-JP" altLang="en-US" sz="900" dirty="0">
                <a:latin typeface="メイリオ" panose="020B0604030504040204" pitchFamily="50" charset="-128"/>
                <a:ea typeface="メイリオ" panose="020B0604030504040204" pitchFamily="50" charset="-128"/>
              </a:rPr>
              <a:t>）が「</a:t>
            </a:r>
            <a:r>
              <a:rPr lang="en-US" altLang="ja-JP" sz="900" dirty="0">
                <a:latin typeface="メイリオ" panose="020B0604030504040204" pitchFamily="50" charset="-128"/>
                <a:ea typeface="メイリオ" panose="020B0604030504040204" pitchFamily="50" charset="-128"/>
              </a:rPr>
              <a:t>Machinery and Electrical Equipment Safety</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 (Omnibus Technical Regulation) Order, 2024</a:t>
            </a:r>
            <a:r>
              <a:rPr lang="ja-JP" altLang="en-US" sz="900" dirty="0">
                <a:latin typeface="メイリオ" panose="020B0604030504040204" pitchFamily="50" charset="-128"/>
                <a:ea typeface="メイリオ" panose="020B0604030504040204" pitchFamily="50" charset="-128"/>
              </a:rPr>
              <a:t>」を官報で公布</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2</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OTR</a:t>
            </a:r>
            <a:r>
              <a:rPr lang="ja-JP" altLang="en-US" sz="900" dirty="0">
                <a:latin typeface="メイリオ" panose="020B0604030504040204" pitchFamily="50" charset="-128"/>
                <a:ea typeface="メイリオ" panose="020B0604030504040204" pitchFamily="50" charset="-128"/>
              </a:rPr>
              <a:t>は、インド国内で流通する機械・電気機器に対し、</a:t>
            </a:r>
            <a:r>
              <a:rPr lang="en-US" altLang="ja-JP" sz="900" dirty="0">
                <a:latin typeface="メイリオ" panose="020B0604030504040204" pitchFamily="50" charset="-128"/>
                <a:ea typeface="メイリオ" panose="020B0604030504040204" pitchFamily="50" charset="-128"/>
              </a:rPr>
              <a:t>BIS</a:t>
            </a:r>
            <a:r>
              <a:rPr lang="ja-JP" altLang="en-US" sz="900" dirty="0">
                <a:latin typeface="メイリオ" panose="020B0604030504040204" pitchFamily="50" charset="-128"/>
                <a:ea typeface="メイリオ" panose="020B0604030504040204" pitchFamily="50" charset="-128"/>
              </a:rPr>
              <a:t>認証または </a:t>
            </a:r>
            <a:endParaRPr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Scheme‑X </a:t>
            </a:r>
            <a:r>
              <a:rPr lang="ja-JP" altLang="en-US" sz="900" dirty="0">
                <a:latin typeface="メイリオ" panose="020B0604030504040204" pitchFamily="50" charset="-128"/>
                <a:ea typeface="メイリオ" panose="020B0604030504040204" pitchFamily="50" charset="-128"/>
              </a:rPr>
              <a:t>による適合証明を義務付ける規則</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3</a:t>
            </a:r>
            <a:r>
              <a:rPr lang="ja-JP" altLang="en-US" sz="900" dirty="0">
                <a:latin typeface="メイリオ" panose="020B0604030504040204" pitchFamily="50" charset="-128"/>
                <a:ea typeface="メイリオ" panose="020B0604030504040204" pitchFamily="50" charset="-128"/>
              </a:rPr>
              <a:t>）対象製品は、</a:t>
            </a:r>
            <a:r>
              <a:rPr lang="en-US" altLang="ja-JP" sz="900" dirty="0">
                <a:latin typeface="メイリオ" panose="020B0604030504040204" pitchFamily="50" charset="-128"/>
                <a:ea typeface="メイリオ" panose="020B0604030504040204" pitchFamily="50" charset="-128"/>
              </a:rPr>
              <a:t>OTR</a:t>
            </a:r>
            <a:r>
              <a:rPr lang="ja-JP" altLang="en-US" sz="900" dirty="0">
                <a:latin typeface="メイリオ" panose="020B0604030504040204" pitchFamily="50" charset="-128"/>
                <a:ea typeface="メイリオ" panose="020B0604030504040204" pitchFamily="50" charset="-128"/>
              </a:rPr>
              <a:t>の付属書に記載された </a:t>
            </a:r>
            <a:r>
              <a:rPr lang="en-US" altLang="ja-JP" sz="900" dirty="0">
                <a:latin typeface="メイリオ" panose="020B0604030504040204" pitchFamily="50" charset="-128"/>
                <a:ea typeface="メイリオ" panose="020B0604030504040204" pitchFamily="50" charset="-128"/>
              </a:rPr>
              <a:t>HS</a:t>
            </a:r>
            <a:r>
              <a:rPr lang="ja-JP" altLang="en-US" sz="900" dirty="0">
                <a:latin typeface="メイリオ" panose="020B0604030504040204" pitchFamily="50" charset="-128"/>
                <a:ea typeface="メイリオ" panose="020B0604030504040204" pitchFamily="50" charset="-128"/>
              </a:rPr>
              <a:t>コード</a:t>
            </a:r>
            <a:r>
              <a:rPr lang="en-US" altLang="ja-JP" sz="900" dirty="0">
                <a:latin typeface="メイリオ" panose="020B0604030504040204" pitchFamily="50" charset="-128"/>
                <a:ea typeface="メイリオ" panose="020B0604030504040204" pitchFamily="50" charset="-128"/>
              </a:rPr>
              <a:t>(Harmonized System Code</a:t>
            </a:r>
            <a:r>
              <a:rPr lang="ja-JP" altLang="en-US" sz="900" dirty="0">
                <a:latin typeface="メイリオ" panose="020B0604030504040204" pitchFamily="50" charset="-128"/>
                <a:ea typeface="メイリオ" panose="020B0604030504040204" pitchFamily="50" charset="-128"/>
              </a:rPr>
              <a:t>）に基づき判定</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4</a:t>
            </a:r>
            <a:r>
              <a:rPr lang="ja-JP" altLang="en-US" sz="900" dirty="0">
                <a:latin typeface="メイリオ" panose="020B0604030504040204" pitchFamily="50" charset="-128"/>
                <a:ea typeface="メイリオ" panose="020B0604030504040204" pitchFamily="50" charset="-128"/>
              </a:rPr>
              <a:t>）</a:t>
            </a:r>
            <a:r>
              <a:rPr lang="ja-JP" altLang="en-US" sz="900" dirty="0">
                <a:solidFill>
                  <a:srgbClr val="FF0000"/>
                </a:solidFill>
                <a:latin typeface="メイリオ" panose="020B0604030504040204" pitchFamily="50" charset="-128"/>
                <a:ea typeface="メイリオ" panose="020B0604030504040204" pitchFamily="50" charset="-128"/>
              </a:rPr>
              <a:t>公布日から</a:t>
            </a:r>
            <a:r>
              <a:rPr lang="en-US" altLang="ja-JP" sz="900" dirty="0">
                <a:solidFill>
                  <a:srgbClr val="FF0000"/>
                </a:solidFill>
                <a:latin typeface="メイリオ" panose="020B0604030504040204" pitchFamily="50" charset="-128"/>
                <a:ea typeface="メイリオ" panose="020B0604030504040204" pitchFamily="50" charset="-128"/>
              </a:rPr>
              <a:t>1</a:t>
            </a:r>
            <a:r>
              <a:rPr lang="ja-JP" altLang="en-US" sz="900" dirty="0">
                <a:solidFill>
                  <a:srgbClr val="FF0000"/>
                </a:solidFill>
                <a:latin typeface="メイリオ" panose="020B0604030504040204" pitchFamily="50" charset="-128"/>
                <a:ea typeface="メイリオ" panose="020B0604030504040204" pitchFamily="50" charset="-128"/>
              </a:rPr>
              <a:t>年後（</a:t>
            </a:r>
            <a:r>
              <a:rPr lang="en-US" altLang="ja-JP" sz="900" dirty="0">
                <a:solidFill>
                  <a:srgbClr val="FF0000"/>
                </a:solidFill>
                <a:latin typeface="メイリオ" panose="020B0604030504040204" pitchFamily="50" charset="-128"/>
                <a:ea typeface="メイリオ" panose="020B0604030504040204" pitchFamily="50" charset="-128"/>
              </a:rPr>
              <a:t>2025</a:t>
            </a:r>
            <a:r>
              <a:rPr lang="ja-JP" altLang="en-US" sz="900" dirty="0">
                <a:solidFill>
                  <a:srgbClr val="FF0000"/>
                </a:solidFill>
                <a:latin typeface="メイリオ" panose="020B0604030504040204" pitchFamily="50" charset="-128"/>
                <a:ea typeface="メイリオ" panose="020B0604030504040204" pitchFamily="50" charset="-128"/>
              </a:rPr>
              <a:t>年</a:t>
            </a:r>
            <a:r>
              <a:rPr lang="en-US" altLang="ja-JP" sz="900" dirty="0">
                <a:solidFill>
                  <a:srgbClr val="FF0000"/>
                </a:solidFill>
                <a:latin typeface="メイリオ" panose="020B0604030504040204" pitchFamily="50" charset="-128"/>
                <a:ea typeface="メイリオ" panose="020B0604030504040204" pitchFamily="50" charset="-128"/>
              </a:rPr>
              <a:t>8</a:t>
            </a:r>
            <a:r>
              <a:rPr lang="ja-JP" altLang="en-US" sz="900" dirty="0">
                <a:solidFill>
                  <a:srgbClr val="FF0000"/>
                </a:solidFill>
                <a:latin typeface="メイリオ" panose="020B0604030504040204" pitchFamily="50" charset="-128"/>
                <a:ea typeface="メイリオ" panose="020B0604030504040204" pitchFamily="50" charset="-128"/>
              </a:rPr>
              <a:t>月</a:t>
            </a:r>
            <a:r>
              <a:rPr lang="en-US" altLang="ja-JP" sz="900" dirty="0">
                <a:solidFill>
                  <a:srgbClr val="FF0000"/>
                </a:solidFill>
                <a:latin typeface="メイリオ" panose="020B0604030504040204" pitchFamily="50" charset="-128"/>
                <a:ea typeface="メイリオ" panose="020B0604030504040204" pitchFamily="50" charset="-128"/>
              </a:rPr>
              <a:t>28</a:t>
            </a:r>
            <a:r>
              <a:rPr lang="ja-JP" altLang="en-US" sz="900" dirty="0">
                <a:solidFill>
                  <a:srgbClr val="FF0000"/>
                </a:solidFill>
                <a:latin typeface="メイリオ" panose="020B0604030504040204" pitchFamily="50" charset="-128"/>
                <a:ea typeface="メイリオ" panose="020B0604030504040204" pitchFamily="50" charset="-128"/>
              </a:rPr>
              <a:t>日）に施行される</a:t>
            </a:r>
            <a:r>
              <a:rPr lang="ja-JP" altLang="en-US" sz="900" dirty="0">
                <a:latin typeface="メイリオ" panose="020B0604030504040204" pitchFamily="50" charset="-128"/>
                <a:ea typeface="メイリオ" panose="020B0604030504040204" pitchFamily="50" charset="-128"/>
              </a:rPr>
              <a:t>と定められる</a:t>
            </a: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5</a:t>
            </a:r>
            <a:r>
              <a:rPr lang="ja-JP" altLang="en-US" sz="900" dirty="0">
                <a:latin typeface="メイリオ" panose="020B0604030504040204" pitchFamily="50" charset="-128"/>
                <a:ea typeface="メイリオ" panose="020B0604030504040204" pitchFamily="50" charset="-128"/>
              </a:rPr>
              <a:t>）</a:t>
            </a:r>
            <a:r>
              <a:rPr lang="en-US" altLang="ja-JP" sz="900" dirty="0">
                <a:solidFill>
                  <a:srgbClr val="FF0000"/>
                </a:solidFill>
                <a:latin typeface="メイリオ" panose="020B0604030504040204" pitchFamily="50" charset="-128"/>
                <a:ea typeface="メイリオ" panose="020B0604030504040204" pitchFamily="50" charset="-128"/>
              </a:rPr>
              <a:t>OTR</a:t>
            </a:r>
            <a:r>
              <a:rPr lang="ja-JP" altLang="en-US" sz="900" dirty="0">
                <a:solidFill>
                  <a:srgbClr val="FF0000"/>
                </a:solidFill>
                <a:latin typeface="メイリオ" panose="020B0604030504040204" pitchFamily="50" charset="-128"/>
                <a:ea typeface="メイリオ" panose="020B0604030504040204" pitchFamily="50" charset="-128"/>
              </a:rPr>
              <a:t>は、従来存在しなかった“包括的な強制安全規制”として導入され、</a:t>
            </a:r>
            <a:endParaRPr lang="en-US" altLang="ja-JP" sz="900" dirty="0">
              <a:solidFill>
                <a:srgbClr val="FF0000"/>
              </a:solidFill>
              <a:latin typeface="メイリオ" panose="020B0604030504040204" pitchFamily="50" charset="-128"/>
              <a:ea typeface="メイリオ" panose="020B0604030504040204" pitchFamily="50" charset="-128"/>
            </a:endParaRPr>
          </a:p>
          <a:p>
            <a:r>
              <a:rPr lang="ja-JP" altLang="en-US" sz="900" dirty="0">
                <a:solidFill>
                  <a:srgbClr val="FF0000"/>
                </a:solidFill>
                <a:latin typeface="メイリオ" panose="020B0604030504040204" pitchFamily="50" charset="-128"/>
                <a:ea typeface="メイリオ" panose="020B0604030504040204" pitchFamily="50" charset="-128"/>
              </a:rPr>
              <a:t>　　　　   安全性確保と市場の健全化を目的</a:t>
            </a:r>
            <a:r>
              <a:rPr lang="ja-JP" altLang="en-US" sz="900" dirty="0">
                <a:latin typeface="メイリオ" panose="020B0604030504040204" pitchFamily="50" charset="-128"/>
                <a:ea typeface="メイリオ" panose="020B0604030504040204" pitchFamily="50" charset="-128"/>
              </a:rPr>
              <a:t>とする</a:t>
            </a:r>
          </a:p>
        </p:txBody>
      </p:sp>
      <p:sp>
        <p:nvSpPr>
          <p:cNvPr id="18" name="テキスト ボックス 17">
            <a:extLst>
              <a:ext uri="{FF2B5EF4-FFF2-40B4-BE49-F238E27FC236}">
                <a16:creationId xmlns:a16="http://schemas.microsoft.com/office/drawing/2014/main" id="{F7A83CE2-49DB-549A-DBB9-32F171BB5493}"/>
              </a:ext>
            </a:extLst>
          </p:cNvPr>
          <p:cNvSpPr txBox="1"/>
          <p:nvPr/>
        </p:nvSpPr>
        <p:spPr>
          <a:xfrm>
            <a:off x="360496" y="3367061"/>
            <a:ext cx="4248150" cy="369332"/>
          </a:xfrm>
          <a:prstGeom prst="rect">
            <a:avLst/>
          </a:prstGeom>
          <a:noFill/>
        </p:spPr>
        <p:txBody>
          <a:bodyPr wrap="square">
            <a:spAutoFit/>
          </a:bodyPr>
          <a:lstStyle/>
          <a:p>
            <a:r>
              <a:rPr lang="ja-JP" altLang="en-US" dirty="0"/>
              <a:t> </a:t>
            </a:r>
            <a:r>
              <a:rPr lang="en-US" altLang="ja-JP" sz="1300" b="1" dirty="0">
                <a:latin typeface="メイリオ" panose="020B0604030504040204" pitchFamily="50" charset="-128"/>
                <a:ea typeface="メイリオ" panose="020B0604030504040204" pitchFamily="50" charset="-128"/>
              </a:rPr>
              <a:t>2026</a:t>
            </a:r>
            <a:r>
              <a:rPr lang="ja-JP" altLang="en-US" sz="1300" b="1" dirty="0">
                <a:latin typeface="メイリオ" panose="020B0604030504040204" pitchFamily="50" charset="-128"/>
                <a:ea typeface="メイリオ" panose="020B0604030504040204" pitchFamily="50" charset="-128"/>
              </a:rPr>
              <a:t>年</a:t>
            </a:r>
            <a:r>
              <a:rPr lang="en-US" altLang="ja-JP" sz="1300" b="1" dirty="0">
                <a:latin typeface="メイリオ" panose="020B0604030504040204" pitchFamily="50" charset="-128"/>
                <a:ea typeface="メイリオ" panose="020B0604030504040204" pitchFamily="50" charset="-128"/>
              </a:rPr>
              <a:t>9</a:t>
            </a:r>
            <a:r>
              <a:rPr lang="ja-JP" altLang="en-US" sz="1300" b="1" dirty="0">
                <a:latin typeface="メイリオ" panose="020B0604030504040204" pitchFamily="50" charset="-128"/>
                <a:ea typeface="メイリオ" panose="020B0604030504040204" pitchFamily="50" charset="-128"/>
              </a:rPr>
              <a:t>月</a:t>
            </a:r>
            <a:r>
              <a:rPr lang="en-US" altLang="ja-JP" sz="1300" b="1" dirty="0">
                <a:latin typeface="メイリオ" panose="020B0604030504040204" pitchFamily="50" charset="-128"/>
                <a:ea typeface="メイリオ" panose="020B0604030504040204" pitchFamily="50" charset="-128"/>
              </a:rPr>
              <a:t>1</a:t>
            </a:r>
            <a:r>
              <a:rPr lang="ja-JP" altLang="en-US" sz="1300" b="1" dirty="0">
                <a:latin typeface="メイリオ" panose="020B0604030504040204" pitchFamily="50" charset="-128"/>
                <a:ea typeface="メイリオ" panose="020B0604030504040204" pitchFamily="50" charset="-128"/>
              </a:rPr>
              <a:t>日：施行開始（延期後の開始日）</a:t>
            </a:r>
          </a:p>
        </p:txBody>
      </p:sp>
      <p:sp>
        <p:nvSpPr>
          <p:cNvPr id="21" name="テキスト ボックス 20">
            <a:extLst>
              <a:ext uri="{FF2B5EF4-FFF2-40B4-BE49-F238E27FC236}">
                <a16:creationId xmlns:a16="http://schemas.microsoft.com/office/drawing/2014/main" id="{1F10B19E-45E8-C58F-FE62-D2963477A665}"/>
              </a:ext>
            </a:extLst>
          </p:cNvPr>
          <p:cNvSpPr txBox="1"/>
          <p:nvPr/>
        </p:nvSpPr>
        <p:spPr>
          <a:xfrm>
            <a:off x="1075896" y="3626456"/>
            <a:ext cx="5826538" cy="1615827"/>
          </a:xfrm>
          <a:prstGeom prst="rect">
            <a:avLst/>
          </a:prstGeom>
          <a:noFill/>
        </p:spPr>
        <p:txBody>
          <a:bodyPr wrap="square">
            <a:spAutoFit/>
          </a:bodyPr>
          <a:lstStyle/>
          <a:p>
            <a:r>
              <a:rPr lang="ja-JP" altLang="en-US" sz="900" dirty="0">
                <a:latin typeface="メイリオ" panose="020B0604030504040204" pitchFamily="50" charset="-128"/>
                <a:ea typeface="メイリオ" panose="020B0604030504040204" pitchFamily="50" charset="-128"/>
              </a:rPr>
              <a:t>・</a:t>
            </a:r>
            <a:r>
              <a:rPr lang="ja-JP" altLang="en-US" sz="900" dirty="0">
                <a:solidFill>
                  <a:srgbClr val="FF0000"/>
                </a:solidFill>
                <a:latin typeface="メイリオ" panose="020B0604030504040204" pitchFamily="50" charset="-128"/>
                <a:ea typeface="メイリオ" panose="020B0604030504040204" pitchFamily="50" charset="-128"/>
              </a:rPr>
              <a:t>当初 </a:t>
            </a:r>
            <a:r>
              <a:rPr lang="en-US" altLang="ja-JP" sz="900" dirty="0">
                <a:solidFill>
                  <a:srgbClr val="FF0000"/>
                </a:solidFill>
                <a:latin typeface="メイリオ" panose="020B0604030504040204" pitchFamily="50" charset="-128"/>
                <a:ea typeface="メイリオ" panose="020B0604030504040204" pitchFamily="50" charset="-128"/>
              </a:rPr>
              <a:t>2025</a:t>
            </a:r>
            <a:r>
              <a:rPr lang="ja-JP" altLang="en-US" sz="900" dirty="0">
                <a:solidFill>
                  <a:srgbClr val="FF0000"/>
                </a:solidFill>
                <a:latin typeface="メイリオ" panose="020B0604030504040204" pitchFamily="50" charset="-128"/>
                <a:ea typeface="メイリオ" panose="020B0604030504040204" pitchFamily="50" charset="-128"/>
              </a:rPr>
              <a:t>年</a:t>
            </a:r>
            <a:r>
              <a:rPr lang="en-US" altLang="ja-JP" sz="900" dirty="0">
                <a:solidFill>
                  <a:srgbClr val="FF0000"/>
                </a:solidFill>
                <a:latin typeface="メイリオ" panose="020B0604030504040204" pitchFamily="50" charset="-128"/>
                <a:ea typeface="メイリオ" panose="020B0604030504040204" pitchFamily="50" charset="-128"/>
              </a:rPr>
              <a:t>8</a:t>
            </a:r>
            <a:r>
              <a:rPr lang="ja-JP" altLang="en-US" sz="900" dirty="0">
                <a:solidFill>
                  <a:srgbClr val="FF0000"/>
                </a:solidFill>
                <a:latin typeface="メイリオ" panose="020B0604030504040204" pitchFamily="50" charset="-128"/>
                <a:ea typeface="メイリオ" panose="020B0604030504040204" pitchFamily="50" charset="-128"/>
              </a:rPr>
              <a:t>月</a:t>
            </a:r>
            <a:r>
              <a:rPr lang="en-US" altLang="ja-JP" sz="900" dirty="0">
                <a:solidFill>
                  <a:srgbClr val="FF0000"/>
                </a:solidFill>
                <a:latin typeface="メイリオ" panose="020B0604030504040204" pitchFamily="50" charset="-128"/>
                <a:ea typeface="メイリオ" panose="020B0604030504040204" pitchFamily="50" charset="-128"/>
              </a:rPr>
              <a:t>28</a:t>
            </a:r>
            <a:r>
              <a:rPr lang="ja-JP" altLang="en-US" sz="900" dirty="0">
                <a:solidFill>
                  <a:srgbClr val="FF0000"/>
                </a:solidFill>
                <a:latin typeface="メイリオ" panose="020B0604030504040204" pitchFamily="50" charset="-128"/>
                <a:ea typeface="メイリオ" panose="020B0604030504040204" pitchFamily="50" charset="-128"/>
              </a:rPr>
              <a:t>日施行予定 → </a:t>
            </a:r>
            <a:r>
              <a:rPr lang="en-US" altLang="ja-JP" sz="900" dirty="0">
                <a:solidFill>
                  <a:srgbClr val="FF0000"/>
                </a:solidFill>
                <a:latin typeface="メイリオ" panose="020B0604030504040204" pitchFamily="50" charset="-128"/>
                <a:ea typeface="メイリオ" panose="020B0604030504040204" pitchFamily="50" charset="-128"/>
              </a:rPr>
              <a:t>2026</a:t>
            </a:r>
            <a:r>
              <a:rPr lang="ja-JP" altLang="en-US" sz="900" dirty="0">
                <a:solidFill>
                  <a:srgbClr val="FF0000"/>
                </a:solidFill>
                <a:latin typeface="メイリオ" panose="020B0604030504040204" pitchFamily="50" charset="-128"/>
                <a:ea typeface="メイリオ" panose="020B0604030504040204" pitchFamily="50" charset="-128"/>
              </a:rPr>
              <a:t>年</a:t>
            </a:r>
            <a:r>
              <a:rPr lang="en-US" altLang="ja-JP" sz="900" dirty="0">
                <a:solidFill>
                  <a:srgbClr val="FF0000"/>
                </a:solidFill>
                <a:latin typeface="メイリオ" panose="020B0604030504040204" pitchFamily="50" charset="-128"/>
                <a:ea typeface="メイリオ" panose="020B0604030504040204" pitchFamily="50" charset="-128"/>
              </a:rPr>
              <a:t>9</a:t>
            </a:r>
            <a:r>
              <a:rPr lang="ja-JP" altLang="en-US" sz="900" dirty="0">
                <a:solidFill>
                  <a:srgbClr val="FF0000"/>
                </a:solidFill>
                <a:latin typeface="メイリオ" panose="020B0604030504040204" pitchFamily="50" charset="-128"/>
                <a:ea typeface="メイリオ" panose="020B0604030504040204" pitchFamily="50" charset="-128"/>
              </a:rPr>
              <a:t>月</a:t>
            </a:r>
            <a:r>
              <a:rPr lang="en-US" altLang="ja-JP" sz="900" dirty="0">
                <a:solidFill>
                  <a:srgbClr val="FF0000"/>
                </a:solidFill>
                <a:latin typeface="メイリオ" panose="020B0604030504040204" pitchFamily="50" charset="-128"/>
                <a:ea typeface="メイリオ" panose="020B0604030504040204" pitchFamily="50" charset="-128"/>
              </a:rPr>
              <a:t>1</a:t>
            </a:r>
            <a:r>
              <a:rPr lang="ja-JP" altLang="en-US" sz="900" dirty="0">
                <a:solidFill>
                  <a:srgbClr val="FF0000"/>
                </a:solidFill>
                <a:latin typeface="メイリオ" panose="020B0604030504040204" pitchFamily="50" charset="-128"/>
                <a:ea typeface="メイリオ" panose="020B0604030504040204" pitchFamily="50" charset="-128"/>
              </a:rPr>
              <a:t>日に延期</a:t>
            </a:r>
            <a:endParaRPr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延期のポイント</a:t>
            </a:r>
            <a:r>
              <a:rPr lang="en-US" altLang="ja-JP" sz="900" dirty="0">
                <a:latin typeface="メイリオ" panose="020B0604030504040204" pitchFamily="50" charset="-128"/>
                <a:ea typeface="メイリオ" panose="020B0604030504040204" pitchFamily="50" charset="-128"/>
              </a:rPr>
              <a:t>』</a:t>
            </a:r>
          </a:p>
          <a:p>
            <a:r>
              <a:rPr lang="ja-JP" altLang="en-US" sz="900" dirty="0">
                <a:latin typeface="メイリオ" panose="020B0604030504040204" pitchFamily="50" charset="-128"/>
                <a:ea typeface="メイリオ" panose="020B0604030504040204" pitchFamily="50" charset="-128"/>
              </a:rPr>
              <a:t>　　  １）インド重工業省（</a:t>
            </a:r>
            <a:r>
              <a:rPr lang="en-US" altLang="ja-JP" sz="900" dirty="0">
                <a:latin typeface="メイリオ" panose="020B0604030504040204" pitchFamily="50" charset="-128"/>
                <a:ea typeface="メイリオ" panose="020B0604030504040204" pitchFamily="50" charset="-128"/>
              </a:rPr>
              <a:t>MHI</a:t>
            </a:r>
            <a:r>
              <a:rPr lang="ja-JP" altLang="en-US" sz="900" dirty="0">
                <a:latin typeface="メイリオ" panose="020B0604030504040204" pitchFamily="50" charset="-128"/>
                <a:ea typeface="メイリオ" panose="020B0604030504040204" pitchFamily="50" charset="-128"/>
              </a:rPr>
              <a:t>）は、</a:t>
            </a:r>
            <a:r>
              <a:rPr lang="en-US" altLang="ja-JP" sz="900" dirty="0">
                <a:latin typeface="メイリオ" panose="020B0604030504040204" pitchFamily="50" charset="-128"/>
                <a:ea typeface="メイリオ" panose="020B0604030504040204" pitchFamily="50" charset="-128"/>
              </a:rPr>
              <a:t>OTR</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Omnibus Technical Regulation</a:t>
            </a:r>
            <a:r>
              <a:rPr lang="ja-JP" altLang="en-US" sz="900" dirty="0">
                <a:latin typeface="メイリオ" panose="020B0604030504040204" pitchFamily="50" charset="-128"/>
                <a:ea typeface="メイリオ" panose="020B0604030504040204" pitchFamily="50" charset="-128"/>
              </a:rPr>
              <a:t>）  </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2024 </a:t>
            </a:r>
            <a:r>
              <a:rPr lang="ja-JP" altLang="en-US" sz="900" dirty="0">
                <a:latin typeface="メイリオ" panose="020B0604030504040204" pitchFamily="50" charset="-128"/>
                <a:ea typeface="メイリオ" panose="020B0604030504040204" pitchFamily="50" charset="-128"/>
              </a:rPr>
              <a:t>の施行日を </a:t>
            </a:r>
            <a:r>
              <a:rPr lang="en-US" altLang="ja-JP" sz="900" dirty="0">
                <a:latin typeface="メイリオ" panose="020B0604030504040204" pitchFamily="50" charset="-128"/>
                <a:ea typeface="メイリオ" panose="020B0604030504040204" pitchFamily="50" charset="-128"/>
              </a:rPr>
              <a:t>2025</a:t>
            </a:r>
            <a:r>
              <a:rPr lang="ja-JP" altLang="en-US" sz="900" dirty="0">
                <a:latin typeface="メイリオ" panose="020B0604030504040204" pitchFamily="50" charset="-128"/>
                <a:ea typeface="メイリオ" panose="020B0604030504040204" pitchFamily="50" charset="-128"/>
              </a:rPr>
              <a:t>年</a:t>
            </a:r>
            <a:r>
              <a:rPr lang="en-US" altLang="ja-JP" sz="900" dirty="0">
                <a:latin typeface="メイリオ" panose="020B0604030504040204" pitchFamily="50" charset="-128"/>
                <a:ea typeface="メイリオ" panose="020B0604030504040204" pitchFamily="50" charset="-128"/>
              </a:rPr>
              <a:t>8</a:t>
            </a:r>
            <a:r>
              <a:rPr lang="ja-JP" altLang="en-US" sz="900" dirty="0">
                <a:latin typeface="メイリオ" panose="020B0604030504040204" pitchFamily="50" charset="-128"/>
                <a:ea typeface="メイリオ" panose="020B0604030504040204" pitchFamily="50" charset="-128"/>
              </a:rPr>
              <a:t>月</a:t>
            </a:r>
            <a:r>
              <a:rPr lang="en-US" altLang="ja-JP" sz="900" dirty="0">
                <a:latin typeface="メイリオ" panose="020B0604030504040204" pitchFamily="50" charset="-128"/>
                <a:ea typeface="メイリオ" panose="020B0604030504040204" pitchFamily="50" charset="-128"/>
              </a:rPr>
              <a:t>28</a:t>
            </a:r>
            <a:r>
              <a:rPr lang="ja-JP" altLang="en-US" sz="900" dirty="0">
                <a:latin typeface="メイリオ" panose="020B0604030504040204" pitchFamily="50" charset="-128"/>
                <a:ea typeface="メイリオ" panose="020B0604030504040204" pitchFamily="50" charset="-128"/>
              </a:rPr>
              <a:t>日 → </a:t>
            </a:r>
            <a:r>
              <a:rPr lang="en-US" altLang="ja-JP" sz="900" dirty="0">
                <a:latin typeface="メイリオ" panose="020B0604030504040204" pitchFamily="50" charset="-128"/>
                <a:ea typeface="メイリオ" panose="020B0604030504040204" pitchFamily="50" charset="-128"/>
              </a:rPr>
              <a:t>2026</a:t>
            </a:r>
            <a:r>
              <a:rPr lang="ja-JP" altLang="en-US" sz="900" dirty="0">
                <a:latin typeface="メイリオ" panose="020B0604030504040204" pitchFamily="50" charset="-128"/>
                <a:ea typeface="メイリオ" panose="020B0604030504040204" pitchFamily="50" charset="-128"/>
              </a:rPr>
              <a:t>年</a:t>
            </a:r>
            <a:r>
              <a:rPr lang="en-US" altLang="ja-JP" sz="900" dirty="0">
                <a:latin typeface="メイリオ" panose="020B0604030504040204" pitchFamily="50" charset="-128"/>
                <a:ea typeface="メイリオ" panose="020B0604030504040204" pitchFamily="50" charset="-128"/>
              </a:rPr>
              <a:t>9</a:t>
            </a:r>
            <a:r>
              <a:rPr lang="ja-JP" altLang="en-US" sz="900" dirty="0">
                <a:latin typeface="メイリオ" panose="020B0604030504040204" pitchFamily="50" charset="-128"/>
                <a:ea typeface="メイリオ" panose="020B0604030504040204" pitchFamily="50" charset="-128"/>
              </a:rPr>
              <a:t>月</a:t>
            </a:r>
            <a:r>
              <a:rPr lang="en-US" altLang="ja-JP" sz="900" dirty="0">
                <a:latin typeface="メイリオ" panose="020B0604030504040204" pitchFamily="50" charset="-128"/>
                <a:ea typeface="メイリオ" panose="020B0604030504040204" pitchFamily="50" charset="-128"/>
              </a:rPr>
              <a:t>1</a:t>
            </a:r>
            <a:r>
              <a:rPr lang="ja-JP" altLang="en-US" sz="900" dirty="0">
                <a:latin typeface="メイリオ" panose="020B0604030504040204" pitchFamily="50" charset="-128"/>
                <a:ea typeface="メイリオ" panose="020B0604030504040204" pitchFamily="50" charset="-128"/>
              </a:rPr>
              <a:t>日へ正式に延期</a:t>
            </a: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２）延期理由は、対象品目が広範囲で認証申請が集中し、</a:t>
            </a:r>
            <a:r>
              <a:rPr lang="en-US" altLang="ja-JP" sz="900" dirty="0">
                <a:latin typeface="メイリオ" panose="020B0604030504040204" pitchFamily="50" charset="-128"/>
                <a:ea typeface="メイリオ" panose="020B0604030504040204" pitchFamily="50" charset="-128"/>
              </a:rPr>
              <a:t>BIS</a:t>
            </a:r>
            <a:r>
              <a:rPr lang="ja-JP" altLang="en-US" sz="900" dirty="0">
                <a:latin typeface="メイリオ" panose="020B0604030504040204" pitchFamily="50" charset="-128"/>
                <a:ea typeface="メイリオ" panose="020B0604030504040204" pitchFamily="50" charset="-128"/>
              </a:rPr>
              <a:t>側の処理遅延リスクが高まったため</a:t>
            </a:r>
          </a:p>
          <a:p>
            <a:r>
              <a:rPr lang="ja-JP" altLang="en-US" sz="900" dirty="0">
                <a:latin typeface="メイリオ" panose="020B0604030504040204" pitchFamily="50" charset="-128"/>
                <a:ea typeface="メイリオ" panose="020B0604030504040204" pitchFamily="50" charset="-128"/>
              </a:rPr>
              <a:t>　　  ３）</a:t>
            </a:r>
            <a:r>
              <a:rPr lang="en-US" altLang="ja-JP" sz="900" dirty="0">
                <a:latin typeface="メイリオ" panose="020B0604030504040204" pitchFamily="50" charset="-128"/>
                <a:ea typeface="メイリオ" panose="020B0604030504040204" pitchFamily="50" charset="-128"/>
              </a:rPr>
              <a:t>OTR</a:t>
            </a:r>
            <a:r>
              <a:rPr lang="ja-JP" altLang="en-US" sz="900" dirty="0">
                <a:latin typeface="メイリオ" panose="020B0604030504040204" pitchFamily="50" charset="-128"/>
                <a:ea typeface="メイリオ" panose="020B0604030504040204" pitchFamily="50" charset="-128"/>
              </a:rPr>
              <a:t>は、設備・電気機器に対し </a:t>
            </a:r>
            <a:r>
              <a:rPr lang="en-US" altLang="ja-JP" sz="900" dirty="0">
                <a:latin typeface="メイリオ" panose="020B0604030504040204" pitchFamily="50" charset="-128"/>
                <a:ea typeface="メイリオ" panose="020B0604030504040204" pitchFamily="50" charset="-128"/>
              </a:rPr>
              <a:t>BIS</a:t>
            </a:r>
            <a:r>
              <a:rPr lang="ja-JP" altLang="en-US" sz="900" dirty="0">
                <a:latin typeface="メイリオ" panose="020B0604030504040204" pitchFamily="50" charset="-128"/>
                <a:ea typeface="メイリオ" panose="020B0604030504040204" pitchFamily="50" charset="-128"/>
              </a:rPr>
              <a:t>認証または </a:t>
            </a:r>
            <a:r>
              <a:rPr lang="en-US" altLang="ja-JP" sz="900" dirty="0">
                <a:latin typeface="メイリオ" panose="020B0604030504040204" pitchFamily="50" charset="-128"/>
                <a:ea typeface="メイリオ" panose="020B0604030504040204" pitchFamily="50" charset="-128"/>
              </a:rPr>
              <a:t>Scheme‑X</a:t>
            </a:r>
            <a:r>
              <a:rPr lang="ja-JP" altLang="en-US" sz="900" dirty="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CoC</a:t>
            </a:r>
            <a:r>
              <a:rPr lang="ja-JP" altLang="en-US" sz="900" dirty="0">
                <a:latin typeface="メイリオ" panose="020B0604030504040204" pitchFamily="50" charset="-128"/>
                <a:ea typeface="メイリオ" panose="020B0604030504040204" pitchFamily="50" charset="-128"/>
              </a:rPr>
              <a:t>）</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取得を義務付ける包括的規制で施行後は未認証品の販売が不可となる</a:t>
            </a: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４）</a:t>
            </a:r>
            <a:r>
              <a:rPr lang="ja-JP" altLang="en-US" sz="900" dirty="0">
                <a:solidFill>
                  <a:srgbClr val="FF0000"/>
                </a:solidFill>
                <a:latin typeface="メイリオ" panose="020B0604030504040204" pitchFamily="50" charset="-128"/>
                <a:ea typeface="メイリオ" panose="020B0604030504040204" pitchFamily="50" charset="-128"/>
              </a:rPr>
              <a:t>完成品（設備・電気機器）は </a:t>
            </a:r>
            <a:r>
              <a:rPr lang="en-US" altLang="ja-JP" sz="900" dirty="0">
                <a:solidFill>
                  <a:srgbClr val="FF0000"/>
                </a:solidFill>
                <a:latin typeface="メイリオ" panose="020B0604030504040204" pitchFamily="50" charset="-128"/>
                <a:ea typeface="メイリオ" panose="020B0604030504040204" pitchFamily="50" charset="-128"/>
              </a:rPr>
              <a:t>2026</a:t>
            </a:r>
            <a:r>
              <a:rPr lang="ja-JP" altLang="en-US" sz="900" dirty="0">
                <a:solidFill>
                  <a:srgbClr val="FF0000"/>
                </a:solidFill>
                <a:latin typeface="メイリオ" panose="020B0604030504040204" pitchFamily="50" charset="-128"/>
                <a:ea typeface="メイリオ" panose="020B0604030504040204" pitchFamily="50" charset="-128"/>
              </a:rPr>
              <a:t>年</a:t>
            </a:r>
            <a:r>
              <a:rPr lang="en-US" altLang="ja-JP" sz="900" dirty="0">
                <a:solidFill>
                  <a:srgbClr val="FF0000"/>
                </a:solidFill>
                <a:latin typeface="メイリオ" panose="020B0604030504040204" pitchFamily="50" charset="-128"/>
                <a:ea typeface="メイリオ" panose="020B0604030504040204" pitchFamily="50" charset="-128"/>
              </a:rPr>
              <a:t>9</a:t>
            </a:r>
            <a:r>
              <a:rPr lang="ja-JP" altLang="en-US" sz="900" dirty="0">
                <a:solidFill>
                  <a:srgbClr val="FF0000"/>
                </a:solidFill>
                <a:latin typeface="メイリオ" panose="020B0604030504040204" pitchFamily="50" charset="-128"/>
                <a:ea typeface="メイリオ" panose="020B0604030504040204" pitchFamily="50" charset="-128"/>
              </a:rPr>
              <a:t>月</a:t>
            </a:r>
            <a:r>
              <a:rPr lang="en-US" altLang="ja-JP" sz="900" dirty="0">
                <a:solidFill>
                  <a:srgbClr val="FF0000"/>
                </a:solidFill>
                <a:latin typeface="メイリオ" panose="020B0604030504040204" pitchFamily="50" charset="-128"/>
                <a:ea typeface="メイリオ" panose="020B0604030504040204" pitchFamily="50" charset="-128"/>
              </a:rPr>
              <a:t>1</a:t>
            </a:r>
            <a:r>
              <a:rPr lang="ja-JP" altLang="en-US" sz="900" dirty="0">
                <a:solidFill>
                  <a:srgbClr val="FF0000"/>
                </a:solidFill>
                <a:latin typeface="メイリオ" panose="020B0604030504040204" pitchFamily="50" charset="-128"/>
                <a:ea typeface="メイリオ" panose="020B0604030504040204" pitchFamily="50" charset="-128"/>
              </a:rPr>
              <a:t>日から適用開始され</a:t>
            </a:r>
            <a:endParaRPr lang="en-US" altLang="ja-JP" sz="900" dirty="0">
              <a:solidFill>
                <a:srgbClr val="FF0000"/>
              </a:solidFill>
              <a:latin typeface="メイリオ" panose="020B0604030504040204" pitchFamily="50" charset="-128"/>
              <a:ea typeface="メイリオ" panose="020B0604030504040204" pitchFamily="50" charset="-128"/>
            </a:endParaRPr>
          </a:p>
          <a:p>
            <a:r>
              <a:rPr lang="ja-JP" altLang="en-US" sz="900" dirty="0">
                <a:solidFill>
                  <a:srgbClr val="FF0000"/>
                </a:solidFill>
                <a:latin typeface="メイリオ" panose="020B0604030504040204" pitchFamily="50" charset="-128"/>
                <a:ea typeface="メイリオ" panose="020B0604030504040204" pitchFamily="50" charset="-128"/>
              </a:rPr>
              <a:t>　　　　　部品・サブアッセンブリは別途通達で施行日が示される予定</a:t>
            </a:r>
          </a:p>
          <a:p>
            <a:r>
              <a:rPr lang="ja-JP" altLang="en-US" sz="900" dirty="0">
                <a:latin typeface="メイリオ" panose="020B0604030504040204" pitchFamily="50" charset="-128"/>
                <a:ea typeface="メイリオ" panose="020B0604030504040204" pitchFamily="50" charset="-128"/>
              </a:rPr>
              <a:t>　　  ５）</a:t>
            </a:r>
            <a:r>
              <a:rPr lang="ja-JP" altLang="en-US" sz="900" dirty="0">
                <a:solidFill>
                  <a:srgbClr val="FF0000"/>
                </a:solidFill>
                <a:latin typeface="メイリオ" panose="020B0604030504040204" pitchFamily="50" charset="-128"/>
                <a:ea typeface="メイリオ" panose="020B0604030504040204" pitchFamily="50" charset="-128"/>
              </a:rPr>
              <a:t>延期により</a:t>
            </a:r>
            <a:r>
              <a:rPr lang="en-US" altLang="ja-JP" sz="900" dirty="0">
                <a:solidFill>
                  <a:srgbClr val="FF0000"/>
                </a:solidFill>
                <a:latin typeface="メイリオ" panose="020B0604030504040204" pitchFamily="50" charset="-128"/>
                <a:ea typeface="メイリオ" panose="020B0604030504040204" pitchFamily="50" charset="-128"/>
              </a:rPr>
              <a:t>1</a:t>
            </a:r>
            <a:r>
              <a:rPr lang="ja-JP" altLang="en-US" sz="900" dirty="0">
                <a:solidFill>
                  <a:srgbClr val="FF0000"/>
                </a:solidFill>
                <a:latin typeface="メイリオ" panose="020B0604030504040204" pitchFamily="50" charset="-128"/>
                <a:ea typeface="メイリオ" panose="020B0604030504040204" pitchFamily="50" charset="-128"/>
              </a:rPr>
              <a:t>年の猶予が生まれたが規制方針自体は変更されておらず</a:t>
            </a:r>
            <a:endParaRPr lang="en-US" altLang="ja-JP" sz="900" dirty="0">
              <a:solidFill>
                <a:srgbClr val="FF0000"/>
              </a:solidFill>
              <a:latin typeface="メイリオ" panose="020B0604030504040204" pitchFamily="50" charset="-128"/>
              <a:ea typeface="メイリオ" panose="020B0604030504040204" pitchFamily="50" charset="-128"/>
            </a:endParaRPr>
          </a:p>
          <a:p>
            <a:r>
              <a:rPr lang="en-US" altLang="ja-JP" sz="900" dirty="0">
                <a:solidFill>
                  <a:srgbClr val="FF0000"/>
                </a:solidFill>
                <a:latin typeface="メイリオ" panose="020B0604030504040204" pitchFamily="50" charset="-128"/>
                <a:ea typeface="メイリオ" panose="020B0604030504040204" pitchFamily="50" charset="-128"/>
              </a:rPr>
              <a:t>               </a:t>
            </a:r>
            <a:r>
              <a:rPr lang="ja-JP" altLang="en-US" sz="900" dirty="0">
                <a:solidFill>
                  <a:srgbClr val="FF0000"/>
                </a:solidFill>
                <a:latin typeface="メイリオ" panose="020B0604030504040204" pitchFamily="50" charset="-128"/>
                <a:ea typeface="メイリオ" panose="020B0604030504040204" pitchFamily="50" charset="-128"/>
              </a:rPr>
              <a:t>企業には引き続き認証取得準備が求められる</a:t>
            </a:r>
            <a:endParaRPr lang="ja-JP" altLang="en-US" sz="900" dirty="0">
              <a:latin typeface="メイリオ" panose="020B0604030504040204" pitchFamily="50" charset="-128"/>
              <a:ea typeface="メイリオ" panose="020B0604030504040204" pitchFamily="50" charset="-128"/>
            </a:endParaRPr>
          </a:p>
        </p:txBody>
      </p:sp>
      <p:graphicFrame>
        <p:nvGraphicFramePr>
          <p:cNvPr id="22" name="表 21">
            <a:extLst>
              <a:ext uri="{FF2B5EF4-FFF2-40B4-BE49-F238E27FC236}">
                <a16:creationId xmlns:a16="http://schemas.microsoft.com/office/drawing/2014/main" id="{DC72EF26-38E1-7015-FDCE-C9BADB014DF6}"/>
              </a:ext>
            </a:extLst>
          </p:cNvPr>
          <p:cNvGraphicFramePr>
            <a:graphicFrameLocks noGrp="1"/>
          </p:cNvGraphicFramePr>
          <p:nvPr>
            <p:extLst>
              <p:ext uri="{D42A27DB-BD31-4B8C-83A1-F6EECF244321}">
                <p14:modId xmlns:p14="http://schemas.microsoft.com/office/powerpoint/2010/main" val="3937172109"/>
              </p:ext>
            </p:extLst>
          </p:nvPr>
        </p:nvGraphicFramePr>
        <p:xfrm>
          <a:off x="392588" y="7243609"/>
          <a:ext cx="6266008" cy="1990394"/>
        </p:xfrm>
        <a:graphic>
          <a:graphicData uri="http://schemas.openxmlformats.org/drawingml/2006/table">
            <a:tbl>
              <a:tblPr>
                <a:tableStyleId>{5C22544A-7EE6-4342-B048-85BDC9FD1C3A}</a:tableStyleId>
              </a:tblPr>
              <a:tblGrid>
                <a:gridCol w="1023021">
                  <a:extLst>
                    <a:ext uri="{9D8B030D-6E8A-4147-A177-3AD203B41FA5}">
                      <a16:colId xmlns:a16="http://schemas.microsoft.com/office/drawing/2014/main" val="3385515255"/>
                    </a:ext>
                  </a:extLst>
                </a:gridCol>
                <a:gridCol w="2803625">
                  <a:extLst>
                    <a:ext uri="{9D8B030D-6E8A-4147-A177-3AD203B41FA5}">
                      <a16:colId xmlns:a16="http://schemas.microsoft.com/office/drawing/2014/main" val="2667570542"/>
                    </a:ext>
                  </a:extLst>
                </a:gridCol>
                <a:gridCol w="2439362">
                  <a:extLst>
                    <a:ext uri="{9D8B030D-6E8A-4147-A177-3AD203B41FA5}">
                      <a16:colId xmlns:a16="http://schemas.microsoft.com/office/drawing/2014/main" val="33064727"/>
                    </a:ext>
                  </a:extLst>
                </a:gridCol>
              </a:tblGrid>
              <a:tr h="227829">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項目</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bg1">
                        <a:lumMod val="85000"/>
                      </a:schemeClr>
                    </a:solidFill>
                  </a:tcPr>
                </a:tc>
                <a:tc>
                  <a:txBody>
                    <a:bodyPr/>
                    <a:lstStyle/>
                    <a:p>
                      <a:pPr algn="ctr" fontAlgn="ctr">
                        <a:buNone/>
                      </a:pPr>
                      <a:r>
                        <a:rPr lang="en-US" sz="1000" b="1" u="none" strike="noStrike" dirty="0">
                          <a:solidFill>
                            <a:schemeClr val="bg1"/>
                          </a:solidFill>
                          <a:effectLst/>
                          <a:latin typeface="メイリオ" panose="020B0604030504040204" pitchFamily="50" charset="-128"/>
                          <a:ea typeface="メイリオ" panose="020B0604030504040204" pitchFamily="50" charset="-128"/>
                        </a:rPr>
                        <a:t>Scheme‑I</a:t>
                      </a:r>
                      <a:r>
                        <a:rPr lang="ja-JP" altLang="en-US" sz="1000" b="1" u="none" strike="noStrike" dirty="0">
                          <a:solidFill>
                            <a:schemeClr val="bg1"/>
                          </a:solidFill>
                          <a:effectLst/>
                          <a:latin typeface="メイリオ" panose="020B0604030504040204" pitchFamily="50" charset="-128"/>
                          <a:ea typeface="メイリオ" panose="020B0604030504040204" pitchFamily="50" charset="-128"/>
                        </a:rPr>
                        <a:t>（</a:t>
                      </a:r>
                      <a:r>
                        <a:rPr lang="en-US" altLang="ja-JP" sz="1000" b="1" u="none" strike="noStrike" dirty="0">
                          <a:solidFill>
                            <a:schemeClr val="bg1"/>
                          </a:solidFill>
                          <a:effectLst/>
                          <a:latin typeface="メイリオ" panose="020B0604030504040204" pitchFamily="50" charset="-128"/>
                          <a:ea typeface="メイリオ" panose="020B0604030504040204" pitchFamily="50" charset="-128"/>
                        </a:rPr>
                        <a:t>ISI</a:t>
                      </a:r>
                      <a:r>
                        <a:rPr lang="ja-JP" altLang="en-US" sz="1000" b="1" u="none" strike="noStrike" dirty="0">
                          <a:solidFill>
                            <a:schemeClr val="bg1"/>
                          </a:solidFill>
                          <a:effectLst/>
                          <a:latin typeface="メイリオ" panose="020B0604030504040204" pitchFamily="50" charset="-128"/>
                          <a:ea typeface="メイリオ" panose="020B0604030504040204" pitchFamily="50" charset="-128"/>
                        </a:rPr>
                        <a:t>マーク認証</a:t>
                      </a:r>
                      <a:r>
                        <a:rPr lang="en-US" sz="1000" b="1" u="none" strike="noStrike" dirty="0">
                          <a:solidFill>
                            <a:schemeClr val="bg1"/>
                          </a:solidFill>
                          <a:effectLst/>
                          <a:latin typeface="メイリオ" panose="020B0604030504040204" pitchFamily="50" charset="-128"/>
                          <a:ea typeface="メイリオ" panose="020B0604030504040204" pitchFamily="50" charset="-128"/>
                        </a:rPr>
                        <a:t>）</a:t>
                      </a:r>
                      <a:endParaRPr lang="en-US" sz="1000" b="1" i="0" u="none" strike="noStrike" dirty="0">
                        <a:solidFill>
                          <a:schemeClr val="bg1"/>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1">
                        <a:lumMod val="75000"/>
                      </a:schemeClr>
                    </a:solidFill>
                  </a:tcPr>
                </a:tc>
                <a:tc>
                  <a:txBody>
                    <a:bodyPr/>
                    <a:lstStyle/>
                    <a:p>
                      <a:pPr algn="ctr" fontAlgn="ctr">
                        <a:buNone/>
                      </a:pPr>
                      <a:r>
                        <a:rPr lang="en-US" sz="1000" b="1" u="none" strike="noStrike" dirty="0">
                          <a:solidFill>
                            <a:schemeClr val="bg1"/>
                          </a:solidFill>
                          <a:effectLst/>
                          <a:latin typeface="メイリオ" panose="020B0604030504040204" pitchFamily="50" charset="-128"/>
                          <a:ea typeface="メイリオ" panose="020B0604030504040204" pitchFamily="50" charset="-128"/>
                        </a:rPr>
                        <a:t>Scheme‑X（</a:t>
                      </a:r>
                      <a:r>
                        <a:rPr lang="ja-JP" altLang="en-US" sz="1000" b="1" u="none" strike="noStrike" dirty="0">
                          <a:solidFill>
                            <a:schemeClr val="bg1"/>
                          </a:solidFill>
                          <a:effectLst/>
                          <a:latin typeface="メイリオ" panose="020B0604030504040204" pitchFamily="50" charset="-128"/>
                          <a:ea typeface="メイリオ" panose="020B0604030504040204" pitchFamily="50" charset="-128"/>
                        </a:rPr>
                        <a:t>適合証明：</a:t>
                      </a:r>
                      <a:r>
                        <a:rPr lang="en-US" sz="1000" b="1" u="none" strike="noStrike" dirty="0">
                          <a:solidFill>
                            <a:schemeClr val="bg1"/>
                          </a:solidFill>
                          <a:effectLst/>
                          <a:latin typeface="メイリオ" panose="020B0604030504040204" pitchFamily="50" charset="-128"/>
                          <a:ea typeface="メイリオ" panose="020B0604030504040204" pitchFamily="50" charset="-128"/>
                        </a:rPr>
                        <a:t>CoC）</a:t>
                      </a:r>
                      <a:endParaRPr lang="en-US" sz="1000" b="1" i="0" u="none" strike="noStrike" dirty="0">
                        <a:solidFill>
                          <a:schemeClr val="bg1"/>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2">
                        <a:lumMod val="75000"/>
                      </a:schemeClr>
                    </a:solidFill>
                  </a:tcPr>
                </a:tc>
                <a:extLst>
                  <a:ext uri="{0D108BD9-81ED-4DB2-BD59-A6C34878D82A}">
                    <a16:rowId xmlns:a16="http://schemas.microsoft.com/office/drawing/2014/main" val="847807790"/>
                  </a:ext>
                </a:extLst>
              </a:tr>
              <a:tr h="304724">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目的</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bg1">
                        <a:lumMod val="85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量産品の強制認証制度                        　　　（</a:t>
                      </a:r>
                      <a:r>
                        <a:rPr lang="en-US" altLang="ja-JP" sz="1000" u="none" strike="noStrike" dirty="0">
                          <a:effectLst/>
                          <a:latin typeface="メイリオ" panose="020B0604030504040204" pitchFamily="50" charset="-128"/>
                          <a:ea typeface="メイリオ" panose="020B0604030504040204" pitchFamily="50" charset="-128"/>
                        </a:rPr>
                        <a:t>ISI</a:t>
                      </a:r>
                      <a:r>
                        <a:rPr lang="ja-JP" altLang="en-US" sz="1000" u="none" strike="noStrike" dirty="0">
                          <a:effectLst/>
                          <a:latin typeface="メイリオ" panose="020B0604030504040204" pitchFamily="50" charset="-128"/>
                          <a:ea typeface="メイリオ" panose="020B0604030504040204" pitchFamily="50" charset="-128"/>
                        </a:rPr>
                        <a:t>マーク付与）</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1">
                        <a:lumMod val="20000"/>
                        <a:lumOff val="80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バッチ品・単品輸入向けの            　　　　 簡易適合証明</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4">
                        <a:lumMod val="20000"/>
                        <a:lumOff val="80000"/>
                      </a:schemeClr>
                    </a:solidFill>
                  </a:tcPr>
                </a:tc>
                <a:extLst>
                  <a:ext uri="{0D108BD9-81ED-4DB2-BD59-A6C34878D82A}">
                    <a16:rowId xmlns:a16="http://schemas.microsoft.com/office/drawing/2014/main" val="3745310770"/>
                  </a:ext>
                </a:extLst>
              </a:tr>
              <a:tr h="304724">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対象製品</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bg1">
                        <a:lumMod val="85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強制規格（</a:t>
                      </a:r>
                      <a:r>
                        <a:rPr lang="en-US" altLang="ja-JP" sz="1000" u="none" strike="noStrike" dirty="0">
                          <a:effectLst/>
                          <a:latin typeface="メイリオ" panose="020B0604030504040204" pitchFamily="50" charset="-128"/>
                          <a:ea typeface="メイリオ" panose="020B0604030504040204" pitchFamily="50" charset="-128"/>
                        </a:rPr>
                        <a:t>QCO</a:t>
                      </a:r>
                      <a:r>
                        <a:rPr lang="ja-JP" altLang="en-US" sz="1000" u="none" strike="noStrike" dirty="0">
                          <a:effectLst/>
                          <a:latin typeface="メイリオ" panose="020B0604030504040204" pitchFamily="50" charset="-128"/>
                          <a:ea typeface="メイリオ" panose="020B0604030504040204" pitchFamily="50" charset="-128"/>
                        </a:rPr>
                        <a:t>）対象の量産製品         　　（例：</a:t>
                      </a:r>
                      <a:r>
                        <a:rPr lang="en-US" altLang="ja-JP" sz="1000" u="none" strike="noStrike" dirty="0">
                          <a:effectLst/>
                          <a:latin typeface="メイリオ" panose="020B0604030504040204" pitchFamily="50" charset="-128"/>
                          <a:ea typeface="メイリオ" panose="020B0604030504040204" pitchFamily="50" charset="-128"/>
                        </a:rPr>
                        <a:t>IS 12615 </a:t>
                      </a:r>
                      <a:r>
                        <a:rPr lang="ja-JP" altLang="en-US" sz="1000" u="none" strike="noStrike" dirty="0">
                          <a:effectLst/>
                          <a:latin typeface="メイリオ" panose="020B0604030504040204" pitchFamily="50" charset="-128"/>
                          <a:ea typeface="メイリオ" panose="020B0604030504040204" pitchFamily="50" charset="-128"/>
                        </a:rPr>
                        <a:t>モータ）</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1">
                        <a:lumMod val="20000"/>
                        <a:lumOff val="80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機械設備・バッチ生産品・                 　　 単品輸入品</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4">
                        <a:lumMod val="20000"/>
                        <a:lumOff val="80000"/>
                      </a:schemeClr>
                    </a:solidFill>
                  </a:tcPr>
                </a:tc>
                <a:extLst>
                  <a:ext uri="{0D108BD9-81ED-4DB2-BD59-A6C34878D82A}">
                    <a16:rowId xmlns:a16="http://schemas.microsoft.com/office/drawing/2014/main" val="3494188647"/>
                  </a:ext>
                </a:extLst>
              </a:tr>
              <a:tr h="193471">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認証マーク</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bg1">
                        <a:lumMod val="85000"/>
                      </a:schemeClr>
                    </a:solidFill>
                  </a:tcPr>
                </a:tc>
                <a:tc>
                  <a:txBody>
                    <a:bodyPr/>
                    <a:lstStyle/>
                    <a:p>
                      <a:pPr algn="ctr" fontAlgn="ctr">
                        <a:buNone/>
                      </a:pPr>
                      <a:r>
                        <a:rPr lang="en-US" altLang="ja-JP" sz="1000" u="none" strike="noStrike" dirty="0">
                          <a:effectLst/>
                          <a:latin typeface="メイリオ" panose="020B0604030504040204" pitchFamily="50" charset="-128"/>
                          <a:ea typeface="メイリオ" panose="020B0604030504040204" pitchFamily="50" charset="-128"/>
                        </a:rPr>
                        <a:t>ISI</a:t>
                      </a:r>
                      <a:r>
                        <a:rPr lang="ja-JP" altLang="en-US" sz="1000" u="none" strike="noStrike" dirty="0">
                          <a:effectLst/>
                          <a:latin typeface="メイリオ" panose="020B0604030504040204" pitchFamily="50" charset="-128"/>
                          <a:ea typeface="メイリオ" panose="020B0604030504040204" pitchFamily="50" charset="-128"/>
                        </a:rPr>
                        <a:t>マークの表示が必須</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1">
                        <a:lumMod val="20000"/>
                        <a:lumOff val="80000"/>
                      </a:schemeClr>
                    </a:solidFill>
                  </a:tcPr>
                </a:tc>
                <a:tc>
                  <a:txBody>
                    <a:bodyPr/>
                    <a:lstStyle/>
                    <a:p>
                      <a:pPr algn="ctr" fontAlgn="ctr">
                        <a:buNone/>
                      </a:pPr>
                      <a:r>
                        <a:rPr lang="en-US" altLang="ja-JP" sz="1000" u="none" strike="noStrike" dirty="0">
                          <a:effectLst/>
                          <a:latin typeface="メイリオ" panose="020B0604030504040204" pitchFamily="50" charset="-128"/>
                          <a:ea typeface="メイリオ" panose="020B0604030504040204" pitchFamily="50" charset="-128"/>
                        </a:rPr>
                        <a:t>ISI</a:t>
                      </a:r>
                      <a:r>
                        <a:rPr lang="ja-JP" altLang="en-US" sz="1000" u="none" strike="noStrike" dirty="0">
                          <a:effectLst/>
                          <a:latin typeface="メイリオ" panose="020B0604030504040204" pitchFamily="50" charset="-128"/>
                          <a:ea typeface="メイリオ" panose="020B0604030504040204" pitchFamily="50" charset="-128"/>
                        </a:rPr>
                        <a:t>マークは不要（</a:t>
                      </a:r>
                      <a:r>
                        <a:rPr lang="en-US" altLang="ja-JP" sz="1000" u="none" strike="noStrike" dirty="0">
                          <a:effectLst/>
                          <a:latin typeface="メイリオ" panose="020B0604030504040204" pitchFamily="50" charset="-128"/>
                          <a:ea typeface="メイリオ" panose="020B0604030504040204" pitchFamily="50" charset="-128"/>
                        </a:rPr>
                        <a:t>CoC</a:t>
                      </a:r>
                      <a:r>
                        <a:rPr lang="ja-JP" altLang="en-US" sz="1000" u="none" strike="noStrike" dirty="0">
                          <a:effectLst/>
                          <a:latin typeface="メイリオ" panose="020B0604030504040204" pitchFamily="50" charset="-128"/>
                          <a:ea typeface="メイリオ" panose="020B0604030504040204" pitchFamily="50" charset="-128"/>
                        </a:rPr>
                        <a:t>発行のみ）</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4">
                        <a:lumMod val="20000"/>
                        <a:lumOff val="80000"/>
                      </a:schemeClr>
                    </a:solidFill>
                  </a:tcPr>
                </a:tc>
                <a:extLst>
                  <a:ext uri="{0D108BD9-81ED-4DB2-BD59-A6C34878D82A}">
                    <a16:rowId xmlns:a16="http://schemas.microsoft.com/office/drawing/2014/main" val="1446445858"/>
                  </a:ext>
                </a:extLst>
              </a:tr>
              <a:tr h="217384">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工場審査</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bg1">
                        <a:lumMod val="85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必須（</a:t>
                      </a:r>
                      <a:r>
                        <a:rPr lang="en-US" altLang="ja-JP" sz="1000" u="none" strike="noStrike" dirty="0">
                          <a:effectLst/>
                          <a:latin typeface="メイリオ" panose="020B0604030504040204" pitchFamily="50" charset="-128"/>
                          <a:ea typeface="メイリオ" panose="020B0604030504040204" pitchFamily="50" charset="-128"/>
                        </a:rPr>
                        <a:t>BIS </a:t>
                      </a:r>
                      <a:r>
                        <a:rPr lang="ja-JP" altLang="en-US" sz="1000" u="none" strike="noStrike" dirty="0">
                          <a:effectLst/>
                          <a:latin typeface="メイリオ" panose="020B0604030504040204" pitchFamily="50" charset="-128"/>
                          <a:ea typeface="メイリオ" panose="020B0604030504040204" pitchFamily="50" charset="-128"/>
                        </a:rPr>
                        <a:t>審査官が製造工場を査察）</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1">
                        <a:lumMod val="20000"/>
                        <a:lumOff val="80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不要</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4">
                        <a:lumMod val="20000"/>
                        <a:lumOff val="80000"/>
                      </a:schemeClr>
                    </a:solidFill>
                  </a:tcPr>
                </a:tc>
                <a:extLst>
                  <a:ext uri="{0D108BD9-81ED-4DB2-BD59-A6C34878D82A}">
                    <a16:rowId xmlns:a16="http://schemas.microsoft.com/office/drawing/2014/main" val="2728725744"/>
                  </a:ext>
                </a:extLst>
              </a:tr>
              <a:tr h="205997">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認証の有効性</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bg1">
                        <a:lumMod val="85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継続的（年次更新）</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1">
                        <a:lumMod val="20000"/>
                        <a:lumOff val="80000"/>
                      </a:schemeClr>
                    </a:solidFill>
                  </a:tcPr>
                </a:tc>
                <a:tc>
                  <a:txBody>
                    <a:bodyPr/>
                    <a:lstStyle/>
                    <a:p>
                      <a:pPr algn="ctr" fontAlgn="ctr">
                        <a:buNone/>
                      </a:pPr>
                      <a:r>
                        <a:rPr lang="en-US" altLang="ja-JP" sz="1000" u="none" strike="noStrike" dirty="0">
                          <a:effectLst/>
                          <a:latin typeface="メイリオ" panose="020B0604030504040204" pitchFamily="50" charset="-128"/>
                          <a:ea typeface="メイリオ" panose="020B0604030504040204" pitchFamily="50" charset="-128"/>
                        </a:rPr>
                        <a:t>1</a:t>
                      </a:r>
                      <a:r>
                        <a:rPr lang="ja-JP" altLang="en-US" sz="1000" u="none" strike="noStrike" dirty="0">
                          <a:effectLst/>
                          <a:latin typeface="メイリオ" panose="020B0604030504040204" pitchFamily="50" charset="-128"/>
                          <a:ea typeface="メイリオ" panose="020B0604030504040204" pitchFamily="50" charset="-128"/>
                        </a:rPr>
                        <a:t>回限り（バッチ・ロットごと）</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4">
                        <a:lumMod val="20000"/>
                        <a:lumOff val="80000"/>
                      </a:schemeClr>
                    </a:solidFill>
                  </a:tcPr>
                </a:tc>
                <a:extLst>
                  <a:ext uri="{0D108BD9-81ED-4DB2-BD59-A6C34878D82A}">
                    <a16:rowId xmlns:a16="http://schemas.microsoft.com/office/drawing/2014/main" val="2608528144"/>
                  </a:ext>
                </a:extLst>
              </a:tr>
              <a:tr h="217384">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製造者登録</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bg1">
                        <a:lumMod val="85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必須（工場単位で認証）</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1">
                        <a:lumMod val="20000"/>
                        <a:lumOff val="80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不要</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4">
                        <a:lumMod val="20000"/>
                        <a:lumOff val="80000"/>
                      </a:schemeClr>
                    </a:solidFill>
                  </a:tcPr>
                </a:tc>
                <a:extLst>
                  <a:ext uri="{0D108BD9-81ED-4DB2-BD59-A6C34878D82A}">
                    <a16:rowId xmlns:a16="http://schemas.microsoft.com/office/drawing/2014/main" val="3638093179"/>
                  </a:ext>
                </a:extLst>
              </a:tr>
              <a:tr h="304724">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適用例</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bg1">
                        <a:lumMod val="85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モータ（</a:t>
                      </a:r>
                      <a:r>
                        <a:rPr lang="en-US" altLang="ja-JP" sz="1000" u="none" strike="noStrike" dirty="0">
                          <a:effectLst/>
                          <a:latin typeface="メイリオ" panose="020B0604030504040204" pitchFamily="50" charset="-128"/>
                          <a:ea typeface="メイリオ" panose="020B0604030504040204" pitchFamily="50" charset="-128"/>
                        </a:rPr>
                        <a:t>IS 12615</a:t>
                      </a:r>
                      <a:r>
                        <a:rPr lang="ja-JP" altLang="en-US" sz="1000" u="none" strike="noStrike" dirty="0">
                          <a:effectLst/>
                          <a:latin typeface="メイリオ" panose="020B0604030504040204" pitchFamily="50" charset="-128"/>
                          <a:ea typeface="メイリオ" panose="020B0604030504040204" pitchFamily="50" charset="-128"/>
                        </a:rPr>
                        <a:t>）</a:t>
                      </a:r>
                      <a:r>
                        <a:rPr lang="en-US" altLang="ja-JP" sz="1000" u="none" strike="noStrike" dirty="0">
                          <a:effectLst/>
                          <a:latin typeface="メイリオ" panose="020B0604030504040204" pitchFamily="50" charset="-128"/>
                          <a:ea typeface="メイリオ" panose="020B0604030504040204" pitchFamily="50" charset="-128"/>
                        </a:rPr>
                        <a:t>,</a:t>
                      </a:r>
                      <a:r>
                        <a:rPr lang="ja-JP" altLang="en-US" sz="1000" u="none" strike="noStrike" dirty="0">
                          <a:effectLst/>
                          <a:latin typeface="メイリオ" panose="020B0604030504040204" pitchFamily="50" charset="-128"/>
                          <a:ea typeface="メイリオ" panose="020B0604030504040204" pitchFamily="50" charset="-128"/>
                        </a:rPr>
                        <a:t>電気機器の量産品</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1">
                        <a:lumMod val="20000"/>
                        <a:lumOff val="80000"/>
                      </a:schemeClr>
                    </a:solidFill>
                  </a:tcPr>
                </a:tc>
                <a:tc>
                  <a:txBody>
                    <a:bodyPr/>
                    <a:lstStyle/>
                    <a:p>
                      <a:pPr algn="ctr" fontAlgn="ctr">
                        <a:buNone/>
                      </a:pPr>
                      <a:r>
                        <a:rPr lang="ja-JP" altLang="en-US" sz="1000" u="none" strike="noStrike" dirty="0">
                          <a:effectLst/>
                          <a:latin typeface="メイリオ" panose="020B0604030504040204" pitchFamily="50" charset="-128"/>
                          <a:ea typeface="メイリオ" panose="020B0604030504040204" pitchFamily="50" charset="-128"/>
                        </a:rPr>
                        <a:t>輸入機械設備</a:t>
                      </a:r>
                      <a:r>
                        <a:rPr lang="en-US" altLang="ja-JP" sz="1000" u="none" strike="noStrike" dirty="0">
                          <a:effectLst/>
                          <a:latin typeface="メイリオ" panose="020B0604030504040204" pitchFamily="50" charset="-128"/>
                          <a:ea typeface="メイリオ" panose="020B0604030504040204" pitchFamily="50" charset="-128"/>
                        </a:rPr>
                        <a:t>,</a:t>
                      </a:r>
                      <a:r>
                        <a:rPr lang="ja-JP" altLang="en-US" sz="1000" u="none" strike="noStrike" dirty="0">
                          <a:effectLst/>
                          <a:latin typeface="メイリオ" panose="020B0604030504040204" pitchFamily="50" charset="-128"/>
                          <a:ea typeface="メイリオ" panose="020B0604030504040204" pitchFamily="50" charset="-128"/>
                        </a:rPr>
                        <a:t>カスタム製品</a:t>
                      </a:r>
                      <a:r>
                        <a:rPr lang="en-US" altLang="ja-JP" sz="1000" u="none" strike="noStrike" dirty="0">
                          <a:effectLst/>
                          <a:latin typeface="メイリオ" panose="020B0604030504040204" pitchFamily="50" charset="-128"/>
                          <a:ea typeface="メイリオ" panose="020B0604030504040204" pitchFamily="50" charset="-128"/>
                        </a:rPr>
                        <a:t>,           </a:t>
                      </a:r>
                      <a:r>
                        <a:rPr lang="ja-JP" altLang="en-US" sz="1000" u="none" strike="noStrike" dirty="0">
                          <a:effectLst/>
                          <a:latin typeface="メイリオ" panose="020B0604030504040204" pitchFamily="50" charset="-128"/>
                          <a:ea typeface="メイリオ" panose="020B0604030504040204" pitchFamily="50" charset="-128"/>
                        </a:rPr>
                        <a:t>　　単品輸入の装置</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643" marR="4643" marT="4643" marB="0" anchor="ctr">
                    <a:solidFill>
                      <a:schemeClr val="accent4">
                        <a:lumMod val="20000"/>
                        <a:lumOff val="80000"/>
                      </a:schemeClr>
                    </a:solidFill>
                  </a:tcPr>
                </a:tc>
                <a:extLst>
                  <a:ext uri="{0D108BD9-81ED-4DB2-BD59-A6C34878D82A}">
                    <a16:rowId xmlns:a16="http://schemas.microsoft.com/office/drawing/2014/main" val="3849155966"/>
                  </a:ext>
                </a:extLst>
              </a:tr>
            </a:tbl>
          </a:graphicData>
        </a:graphic>
      </p:graphicFrame>
      <p:sp>
        <p:nvSpPr>
          <p:cNvPr id="24" name="テキスト ボックス 23">
            <a:extLst>
              <a:ext uri="{FF2B5EF4-FFF2-40B4-BE49-F238E27FC236}">
                <a16:creationId xmlns:a16="http://schemas.microsoft.com/office/drawing/2014/main" id="{AA4EC89E-642D-EF63-903B-1B4169228D6C}"/>
              </a:ext>
            </a:extLst>
          </p:cNvPr>
          <p:cNvSpPr txBox="1"/>
          <p:nvPr/>
        </p:nvSpPr>
        <p:spPr>
          <a:xfrm>
            <a:off x="-94019" y="6780156"/>
            <a:ext cx="4636602" cy="369332"/>
          </a:xfrm>
          <a:prstGeom prst="rect">
            <a:avLst/>
          </a:prstGeom>
          <a:noFill/>
        </p:spPr>
        <p:txBody>
          <a:bodyPr wrap="square">
            <a:spAutoFit/>
          </a:bodyPr>
          <a:lstStyle/>
          <a:p>
            <a:r>
              <a:rPr lang="en-US" altLang="ja-JP" dirty="0"/>
              <a:t> </a:t>
            </a:r>
            <a:r>
              <a:rPr lang="ja-JP" altLang="en-US" sz="1400" b="1" dirty="0"/>
              <a:t>■</a:t>
            </a:r>
            <a:r>
              <a:rPr lang="en-US" altLang="ja-JP" sz="1400" b="1" dirty="0">
                <a:latin typeface="メイリオ" panose="020B0604030504040204" pitchFamily="50" charset="-128"/>
                <a:ea typeface="メイリオ" panose="020B0604030504040204" pitchFamily="50" charset="-128"/>
              </a:rPr>
              <a:t>BIS </a:t>
            </a:r>
            <a:r>
              <a:rPr lang="ja-JP" altLang="en-US" sz="1400" b="1" dirty="0">
                <a:latin typeface="メイリオ" panose="020B0604030504040204" pitchFamily="50" charset="-128"/>
                <a:ea typeface="メイリオ" panose="020B0604030504040204" pitchFamily="50" charset="-128"/>
              </a:rPr>
              <a:t>認証（</a:t>
            </a:r>
            <a:r>
              <a:rPr lang="en-US" altLang="ja-JP" sz="1400" b="1" dirty="0">
                <a:latin typeface="メイリオ" panose="020B0604030504040204" pitchFamily="50" charset="-128"/>
                <a:ea typeface="メイリオ" panose="020B0604030504040204" pitchFamily="50" charset="-128"/>
              </a:rPr>
              <a:t>Scheme‑I</a:t>
            </a:r>
            <a:r>
              <a:rPr lang="ja-JP" altLang="en-US" sz="1400" b="1" dirty="0">
                <a:latin typeface="メイリオ" panose="020B0604030504040204" pitchFamily="50" charset="-128"/>
                <a:ea typeface="メイリオ" panose="020B0604030504040204" pitchFamily="50" charset="-128"/>
              </a:rPr>
              <a:t>）と </a:t>
            </a:r>
            <a:r>
              <a:rPr lang="en-US" altLang="ja-JP" sz="1400" b="1" dirty="0">
                <a:latin typeface="メイリオ" panose="020B0604030504040204" pitchFamily="50" charset="-128"/>
                <a:ea typeface="メイリオ" panose="020B0604030504040204" pitchFamily="50" charset="-128"/>
              </a:rPr>
              <a:t>Scheme‑X </a:t>
            </a:r>
            <a:r>
              <a:rPr lang="ja-JP" altLang="en-US" sz="1400" b="1" dirty="0">
                <a:latin typeface="メイリオ" panose="020B0604030504040204" pitchFamily="50" charset="-128"/>
                <a:ea typeface="メイリオ" panose="020B0604030504040204" pitchFamily="50" charset="-128"/>
              </a:rPr>
              <a:t>の比較表</a:t>
            </a:r>
          </a:p>
        </p:txBody>
      </p:sp>
      <p:sp>
        <p:nvSpPr>
          <p:cNvPr id="26" name="正方形/長方形 25">
            <a:extLst>
              <a:ext uri="{FF2B5EF4-FFF2-40B4-BE49-F238E27FC236}">
                <a16:creationId xmlns:a16="http://schemas.microsoft.com/office/drawing/2014/main" id="{93AAC665-55C3-451F-20A9-BD83FB3843C0}"/>
              </a:ext>
            </a:extLst>
          </p:cNvPr>
          <p:cNvSpPr/>
          <p:nvPr/>
        </p:nvSpPr>
        <p:spPr>
          <a:xfrm>
            <a:off x="397499" y="3450816"/>
            <a:ext cx="6256187" cy="1738584"/>
          </a:xfrm>
          <a:prstGeom prst="rect">
            <a:avLst/>
          </a:prstGeom>
          <a:noFill/>
          <a:ln>
            <a:solidFill>
              <a:schemeClr val="tx1">
                <a:lumMod val="75000"/>
                <a:lumOff val="2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8" name="Picture 6" descr="いろいろなチェックボックスのイラスト | かわいいフリー素材集 いらすとや">
            <a:extLst>
              <a:ext uri="{FF2B5EF4-FFF2-40B4-BE49-F238E27FC236}">
                <a16:creationId xmlns:a16="http://schemas.microsoft.com/office/drawing/2014/main" id="{D0450653-920D-4282-432C-3520E562A9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499" y="5460993"/>
            <a:ext cx="550828" cy="453100"/>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6">
            <a:extLst>
              <a:ext uri="{FF2B5EF4-FFF2-40B4-BE49-F238E27FC236}">
                <a16:creationId xmlns:a16="http://schemas.microsoft.com/office/drawing/2014/main" id="{DDCC1E5C-6404-2B64-9528-B18F712AC4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4125" y="42770"/>
            <a:ext cx="581534" cy="592826"/>
          </a:xfrm>
          <a:prstGeom prst="rect">
            <a:avLst/>
          </a:prstGeom>
          <a:noFill/>
          <a:extLst>
            <a:ext uri="{909E8E84-426E-40DD-AFC4-6F175D3DCCD1}">
              <a14:hiddenFill xmlns:a14="http://schemas.microsoft.com/office/drawing/2010/main">
                <a:solidFill>
                  <a:srgbClr val="FFFFFF"/>
                </a:solidFill>
              </a14:hiddenFill>
            </a:ext>
          </a:extLst>
        </p:spPr>
      </p:pic>
      <p:sp>
        <p:nvSpPr>
          <p:cNvPr id="4" name="矢印: 下 3">
            <a:extLst>
              <a:ext uri="{FF2B5EF4-FFF2-40B4-BE49-F238E27FC236}">
                <a16:creationId xmlns:a16="http://schemas.microsoft.com/office/drawing/2014/main" id="{591D8901-0A4A-4D7F-BF9D-267942A750F3}"/>
              </a:ext>
            </a:extLst>
          </p:cNvPr>
          <p:cNvSpPr/>
          <p:nvPr/>
        </p:nvSpPr>
        <p:spPr>
          <a:xfrm>
            <a:off x="6075440" y="3352312"/>
            <a:ext cx="568424" cy="270065"/>
          </a:xfrm>
          <a:prstGeom prst="downArrow">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A61F8608-D478-B6CD-8723-2DB609721152}"/>
              </a:ext>
            </a:extLst>
          </p:cNvPr>
          <p:cNvSpPr/>
          <p:nvPr/>
        </p:nvSpPr>
        <p:spPr>
          <a:xfrm>
            <a:off x="397499" y="5230485"/>
            <a:ext cx="6256187" cy="1487031"/>
          </a:xfrm>
          <a:prstGeom prst="rect">
            <a:avLst/>
          </a:prstGeom>
          <a:noFill/>
          <a:ln>
            <a:solidFill>
              <a:schemeClr val="tx1">
                <a:lumMod val="75000"/>
                <a:lumOff val="25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9BA21ED3-3710-77BE-573E-05BAA5207596}"/>
              </a:ext>
            </a:extLst>
          </p:cNvPr>
          <p:cNvSpPr txBox="1"/>
          <p:nvPr/>
        </p:nvSpPr>
        <p:spPr>
          <a:xfrm>
            <a:off x="387677" y="5164508"/>
            <a:ext cx="2477378" cy="369332"/>
          </a:xfrm>
          <a:prstGeom prst="rect">
            <a:avLst/>
          </a:prstGeom>
          <a:noFill/>
        </p:spPr>
        <p:txBody>
          <a:bodyPr wrap="square">
            <a:spAutoFit/>
          </a:bodyPr>
          <a:lstStyle/>
          <a:p>
            <a:r>
              <a:rPr lang="ja-JP" altLang="en-US" dirty="0"/>
              <a:t> </a:t>
            </a:r>
            <a:r>
              <a:rPr lang="en-US" altLang="ja-JP" sz="1300" b="1" dirty="0">
                <a:latin typeface="メイリオ" panose="020B0604030504040204" pitchFamily="50" charset="-128"/>
                <a:ea typeface="メイリオ" panose="020B0604030504040204" pitchFamily="50" charset="-128"/>
              </a:rPr>
              <a:t>2026</a:t>
            </a:r>
            <a:r>
              <a:rPr lang="ja-JP" altLang="en-US" sz="1300" b="1" dirty="0">
                <a:latin typeface="メイリオ" panose="020B0604030504040204" pitchFamily="50" charset="-128"/>
                <a:ea typeface="メイリオ" panose="020B0604030504040204" pitchFamily="50" charset="-128"/>
              </a:rPr>
              <a:t>年</a:t>
            </a:r>
            <a:r>
              <a:rPr lang="en-US" altLang="ja-JP" sz="1300" b="1" dirty="0">
                <a:latin typeface="メイリオ" panose="020B0604030504040204" pitchFamily="50" charset="-128"/>
                <a:ea typeface="メイリオ" panose="020B0604030504040204" pitchFamily="50" charset="-128"/>
              </a:rPr>
              <a:t>1</a:t>
            </a:r>
            <a:r>
              <a:rPr lang="ja-JP" altLang="en-US" sz="1300" b="1" dirty="0">
                <a:latin typeface="メイリオ" panose="020B0604030504040204" pitchFamily="50" charset="-128"/>
                <a:ea typeface="メイリオ" panose="020B0604030504040204" pitchFamily="50" charset="-128"/>
              </a:rPr>
              <a:t>月</a:t>
            </a:r>
            <a:r>
              <a:rPr lang="en-US" altLang="ja-JP" sz="1300" b="1" dirty="0">
                <a:latin typeface="メイリオ" panose="020B0604030504040204" pitchFamily="50" charset="-128"/>
                <a:ea typeface="メイリオ" panose="020B0604030504040204" pitchFamily="50" charset="-128"/>
              </a:rPr>
              <a:t>16</a:t>
            </a:r>
            <a:r>
              <a:rPr lang="ja-JP" altLang="en-US" sz="1300" b="1" dirty="0">
                <a:latin typeface="メイリオ" panose="020B0604030504040204" pitchFamily="50" charset="-128"/>
                <a:ea typeface="メイリオ" panose="020B0604030504040204" pitchFamily="50" charset="-128"/>
              </a:rPr>
              <a:t>日：撤回</a:t>
            </a:r>
          </a:p>
        </p:txBody>
      </p:sp>
      <p:sp>
        <p:nvSpPr>
          <p:cNvPr id="14" name="テキスト ボックス 13">
            <a:extLst>
              <a:ext uri="{FF2B5EF4-FFF2-40B4-BE49-F238E27FC236}">
                <a16:creationId xmlns:a16="http://schemas.microsoft.com/office/drawing/2014/main" id="{E8B4C502-58AB-B221-9592-E946342168AA}"/>
              </a:ext>
            </a:extLst>
          </p:cNvPr>
          <p:cNvSpPr txBox="1"/>
          <p:nvPr/>
        </p:nvSpPr>
        <p:spPr>
          <a:xfrm>
            <a:off x="1075896" y="5417923"/>
            <a:ext cx="5826538" cy="1338828"/>
          </a:xfrm>
          <a:prstGeom prst="rect">
            <a:avLst/>
          </a:prstGeom>
          <a:noFill/>
        </p:spPr>
        <p:txBody>
          <a:bodyPr wrap="square">
            <a:spAutoFit/>
          </a:bodyPr>
          <a:lstStyle/>
          <a:p>
            <a:r>
              <a:rPr lang="ja-JP" altLang="en-US" sz="900" dirty="0">
                <a:latin typeface="メイリオ" panose="020B0604030504040204" pitchFamily="50" charset="-128"/>
                <a:ea typeface="メイリオ" panose="020B0604030504040204" pitchFamily="50" charset="-128"/>
              </a:rPr>
              <a:t>・</a:t>
            </a:r>
            <a:r>
              <a:rPr lang="ja-JP" altLang="en-US" sz="900" dirty="0">
                <a:solidFill>
                  <a:srgbClr val="FF0000"/>
                </a:solidFill>
                <a:latin typeface="メイリオ" panose="020B0604030504040204" pitchFamily="50" charset="-128"/>
                <a:ea typeface="メイリオ" panose="020B0604030504040204" pitchFamily="50" charset="-128"/>
              </a:rPr>
              <a:t>当初 </a:t>
            </a:r>
            <a:r>
              <a:rPr lang="en-US" altLang="ja-JP" sz="900" dirty="0">
                <a:solidFill>
                  <a:srgbClr val="FF0000"/>
                </a:solidFill>
                <a:latin typeface="メイリオ" panose="020B0604030504040204" pitchFamily="50" charset="-128"/>
                <a:ea typeface="メイリオ" panose="020B0604030504040204" pitchFamily="50" charset="-128"/>
              </a:rPr>
              <a:t>2025</a:t>
            </a:r>
            <a:r>
              <a:rPr lang="ja-JP" altLang="en-US" sz="900" dirty="0">
                <a:solidFill>
                  <a:srgbClr val="FF0000"/>
                </a:solidFill>
                <a:latin typeface="メイリオ" panose="020B0604030504040204" pitchFamily="50" charset="-128"/>
                <a:ea typeface="メイリオ" panose="020B0604030504040204" pitchFamily="50" charset="-128"/>
              </a:rPr>
              <a:t>年</a:t>
            </a:r>
            <a:r>
              <a:rPr lang="en-US" altLang="ja-JP" sz="900" dirty="0">
                <a:solidFill>
                  <a:srgbClr val="FF0000"/>
                </a:solidFill>
                <a:latin typeface="メイリオ" panose="020B0604030504040204" pitchFamily="50" charset="-128"/>
                <a:ea typeface="メイリオ" panose="020B0604030504040204" pitchFamily="50" charset="-128"/>
              </a:rPr>
              <a:t>9</a:t>
            </a:r>
            <a:r>
              <a:rPr lang="ja-JP" altLang="en-US" sz="900" dirty="0">
                <a:solidFill>
                  <a:srgbClr val="FF0000"/>
                </a:solidFill>
                <a:latin typeface="メイリオ" panose="020B0604030504040204" pitchFamily="50" charset="-128"/>
                <a:ea typeface="メイリオ" panose="020B0604030504040204" pitchFamily="50" charset="-128"/>
              </a:rPr>
              <a:t>月</a:t>
            </a:r>
            <a:r>
              <a:rPr lang="en-US" altLang="ja-JP" sz="900" dirty="0">
                <a:solidFill>
                  <a:srgbClr val="FF0000"/>
                </a:solidFill>
                <a:latin typeface="メイリオ" panose="020B0604030504040204" pitchFamily="50" charset="-128"/>
                <a:ea typeface="メイリオ" panose="020B0604030504040204" pitchFamily="50" charset="-128"/>
              </a:rPr>
              <a:t>1</a:t>
            </a:r>
            <a:r>
              <a:rPr lang="ja-JP" altLang="en-US" sz="900" dirty="0">
                <a:solidFill>
                  <a:srgbClr val="FF0000"/>
                </a:solidFill>
                <a:latin typeface="メイリオ" panose="020B0604030504040204" pitchFamily="50" charset="-128"/>
                <a:ea typeface="メイリオ" panose="020B0604030504040204" pitchFamily="50" charset="-128"/>
              </a:rPr>
              <a:t>日 延期施行予定 → </a:t>
            </a:r>
            <a:r>
              <a:rPr lang="en-US" altLang="ja-JP" sz="900" dirty="0">
                <a:solidFill>
                  <a:srgbClr val="FF0000"/>
                </a:solidFill>
                <a:latin typeface="メイリオ" panose="020B0604030504040204" pitchFamily="50" charset="-128"/>
                <a:ea typeface="メイリオ" panose="020B0604030504040204" pitchFamily="50" charset="-128"/>
              </a:rPr>
              <a:t>2026</a:t>
            </a:r>
            <a:r>
              <a:rPr lang="ja-JP" altLang="en-US" sz="900" dirty="0">
                <a:solidFill>
                  <a:srgbClr val="FF0000"/>
                </a:solidFill>
                <a:latin typeface="メイリオ" panose="020B0604030504040204" pitchFamily="50" charset="-128"/>
                <a:ea typeface="メイリオ" panose="020B0604030504040204" pitchFamily="50" charset="-128"/>
              </a:rPr>
              <a:t>年</a:t>
            </a:r>
            <a:r>
              <a:rPr lang="en-US" altLang="ja-JP" sz="900" dirty="0">
                <a:solidFill>
                  <a:srgbClr val="FF0000"/>
                </a:solidFill>
                <a:latin typeface="メイリオ" panose="020B0604030504040204" pitchFamily="50" charset="-128"/>
                <a:ea typeface="メイリオ" panose="020B0604030504040204" pitchFamily="50" charset="-128"/>
              </a:rPr>
              <a:t>1</a:t>
            </a:r>
            <a:r>
              <a:rPr lang="ja-JP" altLang="en-US" sz="900" dirty="0">
                <a:solidFill>
                  <a:srgbClr val="FF0000"/>
                </a:solidFill>
                <a:latin typeface="メイリオ" panose="020B0604030504040204" pitchFamily="50" charset="-128"/>
                <a:ea typeface="メイリオ" panose="020B0604030504040204" pitchFamily="50" charset="-128"/>
              </a:rPr>
              <a:t>月</a:t>
            </a:r>
            <a:r>
              <a:rPr lang="en-US" altLang="ja-JP" sz="900" dirty="0">
                <a:solidFill>
                  <a:srgbClr val="FF0000"/>
                </a:solidFill>
                <a:latin typeface="メイリオ" panose="020B0604030504040204" pitchFamily="50" charset="-128"/>
                <a:ea typeface="メイリオ" panose="020B0604030504040204" pitchFamily="50" charset="-128"/>
              </a:rPr>
              <a:t>16</a:t>
            </a:r>
            <a:r>
              <a:rPr lang="ja-JP" altLang="en-US" sz="900" dirty="0">
                <a:solidFill>
                  <a:srgbClr val="FF0000"/>
                </a:solidFill>
                <a:latin typeface="メイリオ" panose="020B0604030504040204" pitchFamily="50" charset="-128"/>
                <a:ea typeface="メイリオ" panose="020B0604030504040204" pitchFamily="50" charset="-128"/>
              </a:rPr>
              <a:t>日 撤回発表</a:t>
            </a:r>
            <a:endParaRPr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rPr>
              <a:t>延期のポイント</a:t>
            </a:r>
            <a:r>
              <a:rPr lang="en-US" altLang="ja-JP" sz="900" dirty="0">
                <a:latin typeface="メイリオ" panose="020B0604030504040204" pitchFamily="50" charset="-128"/>
                <a:ea typeface="メイリオ" panose="020B0604030504040204" pitchFamily="50" charset="-128"/>
              </a:rPr>
              <a:t>』</a:t>
            </a:r>
          </a:p>
          <a:p>
            <a:r>
              <a:rPr lang="ja-JP" altLang="en-US" sz="900" dirty="0">
                <a:latin typeface="メイリオ" panose="020B0604030504040204" pitchFamily="50" charset="-128"/>
                <a:ea typeface="メイリオ" panose="020B0604030504040204" pitchFamily="50" charset="-128"/>
              </a:rPr>
              <a:t>　　  １）</a:t>
            </a:r>
            <a:r>
              <a:rPr lang="en-US" altLang="ja-JP" sz="900" dirty="0">
                <a:latin typeface="メイリオ" panose="020B0604030504040204" pitchFamily="50" charset="-128"/>
                <a:ea typeface="メイリオ" panose="020B0604030504040204" pitchFamily="50" charset="-128"/>
              </a:rPr>
              <a:t>OTR2024</a:t>
            </a:r>
            <a:r>
              <a:rPr lang="ja-JP" altLang="en-US" sz="900" dirty="0">
                <a:latin typeface="メイリオ" panose="020B0604030504040204" pitchFamily="50" charset="-128"/>
                <a:ea typeface="メイリオ" panose="020B0604030504040204" pitchFamily="50" charset="-128"/>
              </a:rPr>
              <a:t>本体だけでなく、これまで発表された改正通達も含めて全面撤回された</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２）撤回は</a:t>
            </a:r>
            <a:r>
              <a:rPr lang="en-US" altLang="ja-JP" sz="900" dirty="0">
                <a:latin typeface="メイリオ" panose="020B0604030504040204" pitchFamily="50" charset="-128"/>
                <a:ea typeface="メイリオ" panose="020B0604030504040204" pitchFamily="50" charset="-128"/>
              </a:rPr>
              <a:t>2026</a:t>
            </a:r>
            <a:r>
              <a:rPr lang="ja-JP" altLang="en-US" sz="900" dirty="0">
                <a:latin typeface="メイリオ" panose="020B0604030504040204" pitchFamily="50" charset="-128"/>
                <a:ea typeface="メイリオ" panose="020B0604030504040204" pitchFamily="50" charset="-128"/>
              </a:rPr>
              <a:t>年</a:t>
            </a:r>
            <a:r>
              <a:rPr lang="en-US" altLang="ja-JP" sz="900" dirty="0">
                <a:latin typeface="メイリオ" panose="020B0604030504040204" pitchFamily="50" charset="-128"/>
                <a:ea typeface="メイリオ" panose="020B0604030504040204" pitchFamily="50" charset="-128"/>
              </a:rPr>
              <a:t>1</a:t>
            </a:r>
            <a:r>
              <a:rPr lang="ja-JP" altLang="en-US" sz="900" dirty="0">
                <a:latin typeface="メイリオ" panose="020B0604030504040204" pitchFamily="50" charset="-128"/>
                <a:ea typeface="メイリオ" panose="020B0604030504040204" pitchFamily="50" charset="-128"/>
              </a:rPr>
              <a:t>月</a:t>
            </a:r>
            <a:r>
              <a:rPr lang="en-US" altLang="ja-JP" sz="900" dirty="0">
                <a:latin typeface="メイリオ" panose="020B0604030504040204" pitchFamily="50" charset="-128"/>
                <a:ea typeface="メイリオ" panose="020B0604030504040204" pitchFamily="50" charset="-128"/>
              </a:rPr>
              <a:t>14</a:t>
            </a:r>
            <a:r>
              <a:rPr lang="ja-JP" altLang="en-US" sz="900" dirty="0">
                <a:latin typeface="メイリオ" panose="020B0604030504040204" pitchFamily="50" charset="-128"/>
                <a:ea typeface="メイリオ" panose="020B0604030504040204" pitchFamily="50" charset="-128"/>
              </a:rPr>
              <a:t>日付で行われ、官報（</a:t>
            </a:r>
            <a:r>
              <a:rPr lang="en-US" altLang="ja-JP" sz="900" dirty="0">
                <a:latin typeface="メイリオ" panose="020B0604030504040204" pitchFamily="50" charset="-128"/>
                <a:ea typeface="メイリオ" panose="020B0604030504040204" pitchFamily="50" charset="-128"/>
              </a:rPr>
              <a:t>1</a:t>
            </a:r>
            <a:r>
              <a:rPr lang="ja-JP" altLang="en-US" sz="900" dirty="0">
                <a:latin typeface="メイリオ" panose="020B0604030504040204" pitchFamily="50" charset="-128"/>
                <a:ea typeface="メイリオ" panose="020B0604030504040204" pitchFamily="50" charset="-128"/>
              </a:rPr>
              <a:t>月</a:t>
            </a:r>
            <a:r>
              <a:rPr lang="en-US" altLang="ja-JP" sz="900" dirty="0">
                <a:latin typeface="メイリオ" panose="020B0604030504040204" pitchFamily="50" charset="-128"/>
                <a:ea typeface="メイリオ" panose="020B0604030504040204" pitchFamily="50" charset="-128"/>
              </a:rPr>
              <a:t>16</a:t>
            </a:r>
            <a:r>
              <a:rPr lang="ja-JP" altLang="en-US" sz="900" dirty="0">
                <a:latin typeface="メイリオ" panose="020B0604030504040204" pitchFamily="50" charset="-128"/>
                <a:ea typeface="メイリオ" panose="020B0604030504040204" pitchFamily="50" charset="-128"/>
              </a:rPr>
              <a:t>日発表）により正式に通知された</a:t>
            </a:r>
            <a:endParaRPr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３）</a:t>
            </a:r>
            <a:r>
              <a:rPr lang="en-US" altLang="ja-JP" sz="900" dirty="0">
                <a:latin typeface="メイリオ" panose="020B0604030504040204" pitchFamily="50" charset="-128"/>
                <a:ea typeface="メイリオ" panose="020B0604030504040204" pitchFamily="50" charset="-128"/>
              </a:rPr>
              <a:t>OTR2024</a:t>
            </a:r>
            <a:r>
              <a:rPr lang="ja-JP" altLang="en-US" sz="900" dirty="0">
                <a:latin typeface="メイリオ" panose="020B0604030504040204" pitchFamily="50" charset="-128"/>
                <a:ea typeface="メイリオ" panose="020B0604030504040204" pitchFamily="50" charset="-128"/>
              </a:rPr>
              <a:t>に基づく強制認証制度は取り下げられ今後は任意認証として運用が継続される見込み</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４）</a:t>
            </a:r>
            <a:r>
              <a:rPr lang="en-US" altLang="ja-JP" sz="900" dirty="0">
                <a:latin typeface="メイリオ" panose="020B0604030504040204" pitchFamily="50" charset="-128"/>
                <a:ea typeface="メイリオ" panose="020B0604030504040204" pitchFamily="50" charset="-128"/>
              </a:rPr>
              <a:t>BIS</a:t>
            </a:r>
            <a:r>
              <a:rPr lang="ja-JP" altLang="en-US" sz="900" dirty="0">
                <a:latin typeface="メイリオ" panose="020B0604030504040204" pitchFamily="50" charset="-128"/>
                <a:ea typeface="メイリオ" panose="020B0604030504040204" pitchFamily="50" charset="-128"/>
              </a:rPr>
              <a:t>（インド標準規格局）が開設した認証申請ポータルは継続運用され、既存の認証取得</a:t>
            </a:r>
            <a:endParaRPr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企業情報の公開は継続</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５）業界ごとの小委員会による議論は継続しており、今後は特定産業向けの個別安全規則が</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発表される可能性がある</a:t>
            </a:r>
          </a:p>
        </p:txBody>
      </p:sp>
      <p:sp>
        <p:nvSpPr>
          <p:cNvPr id="9" name="矢印: 下 8">
            <a:extLst>
              <a:ext uri="{FF2B5EF4-FFF2-40B4-BE49-F238E27FC236}">
                <a16:creationId xmlns:a16="http://schemas.microsoft.com/office/drawing/2014/main" id="{FFA0A058-0CAF-C05E-152C-2C8112118E7F}"/>
              </a:ext>
            </a:extLst>
          </p:cNvPr>
          <p:cNvSpPr/>
          <p:nvPr/>
        </p:nvSpPr>
        <p:spPr>
          <a:xfrm>
            <a:off x="6085262" y="1562100"/>
            <a:ext cx="568424" cy="251497"/>
          </a:xfrm>
          <a:prstGeom prst="downArrow">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下 4">
            <a:extLst>
              <a:ext uri="{FF2B5EF4-FFF2-40B4-BE49-F238E27FC236}">
                <a16:creationId xmlns:a16="http://schemas.microsoft.com/office/drawing/2014/main" id="{98C88962-D553-049A-FB06-306BCE1F5FE6}"/>
              </a:ext>
            </a:extLst>
          </p:cNvPr>
          <p:cNvSpPr/>
          <p:nvPr/>
        </p:nvSpPr>
        <p:spPr>
          <a:xfrm>
            <a:off x="6085262" y="5149816"/>
            <a:ext cx="568424" cy="228872"/>
          </a:xfrm>
          <a:prstGeom prst="downArrow">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a:extLst>
              <a:ext uri="{FF2B5EF4-FFF2-40B4-BE49-F238E27FC236}">
                <a16:creationId xmlns:a16="http://schemas.microsoft.com/office/drawing/2014/main" id="{4B4A3DA0-797C-EB06-0052-23D4D096BC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9817" y="9426265"/>
            <a:ext cx="494679" cy="453456"/>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a:extLst>
              <a:ext uri="{FF2B5EF4-FFF2-40B4-BE49-F238E27FC236}">
                <a16:creationId xmlns:a16="http://schemas.microsoft.com/office/drawing/2014/main" id="{76D52528-AE3E-9EEC-117E-961D6A566DA8}"/>
              </a:ext>
            </a:extLst>
          </p:cNvPr>
          <p:cNvSpPr txBox="1"/>
          <p:nvPr/>
        </p:nvSpPr>
        <p:spPr>
          <a:xfrm>
            <a:off x="1300316" y="9390168"/>
            <a:ext cx="5288830" cy="538609"/>
          </a:xfrm>
          <a:prstGeom prst="rect">
            <a:avLst/>
          </a:prstGeom>
          <a:noFill/>
        </p:spPr>
        <p:txBody>
          <a:bodyPr wrap="square">
            <a:spAutoFit/>
          </a:bodyPr>
          <a:lstStyle/>
          <a:p>
            <a:r>
              <a:rPr lang="ja-JP" altLang="en-US" sz="1200" b="1" dirty="0">
                <a:highlight>
                  <a:srgbClr val="FFFF00"/>
                </a:highlight>
                <a:latin typeface="メイリオ" panose="020B0604030504040204" pitchFamily="50" charset="-128"/>
                <a:ea typeface="メイリオ" panose="020B0604030504040204" pitchFamily="50" charset="-128"/>
              </a:rPr>
              <a:t>モータとしては、引き続き 「</a:t>
            </a:r>
            <a:r>
              <a:rPr lang="en-US" altLang="ja-JP" sz="1200" b="1" dirty="0">
                <a:highlight>
                  <a:srgbClr val="FFFF00"/>
                </a:highlight>
                <a:latin typeface="メイリオ" panose="020B0604030504040204" pitchFamily="50" charset="-128"/>
                <a:ea typeface="メイリオ" panose="020B0604030504040204" pitchFamily="50" charset="-128"/>
              </a:rPr>
              <a:t>Scheme-I</a:t>
            </a:r>
            <a:r>
              <a:rPr lang="ja-JP" altLang="en-US" sz="1200" b="1" dirty="0">
                <a:highlight>
                  <a:srgbClr val="FFFF00"/>
                </a:highlight>
                <a:latin typeface="メイリオ" panose="020B0604030504040204" pitchFamily="50" charset="-128"/>
                <a:ea typeface="メイリオ" panose="020B0604030504040204" pitchFamily="50" charset="-128"/>
              </a:rPr>
              <a:t>の</a:t>
            </a:r>
            <a:r>
              <a:rPr lang="en-US" altLang="ja-JP" sz="1200" b="1" dirty="0">
                <a:highlight>
                  <a:srgbClr val="FFFF00"/>
                </a:highlight>
                <a:latin typeface="メイリオ" panose="020B0604030504040204" pitchFamily="50" charset="-128"/>
                <a:ea typeface="メイリオ" panose="020B0604030504040204" pitchFamily="50" charset="-128"/>
              </a:rPr>
              <a:t>ISI</a:t>
            </a:r>
            <a:r>
              <a:rPr lang="ja-JP" altLang="en-US" sz="1200" b="1" dirty="0">
                <a:highlight>
                  <a:srgbClr val="FFFF00"/>
                </a:highlight>
                <a:latin typeface="メイリオ" panose="020B0604030504040204" pitchFamily="50" charset="-128"/>
                <a:ea typeface="メイリオ" panose="020B0604030504040204" pitchFamily="50" charset="-128"/>
              </a:rPr>
              <a:t>認証対応」が必要です</a:t>
            </a:r>
            <a:endParaRPr lang="en-US" altLang="ja-JP" sz="1200" b="1" dirty="0">
              <a:highlight>
                <a:srgbClr val="FFFF00"/>
              </a:highlight>
              <a:latin typeface="メイリオ" panose="020B0604030504040204" pitchFamily="50" charset="-128"/>
              <a:ea typeface="メイリオ" panose="020B0604030504040204" pitchFamily="50" charset="-128"/>
            </a:endParaRPr>
          </a:p>
          <a:p>
            <a:r>
              <a:rPr lang="ja-JP" altLang="en-US" sz="500" b="1" dirty="0">
                <a:highlight>
                  <a:srgbClr val="FFFF00"/>
                </a:highlight>
                <a:latin typeface="メイリオ" panose="020B0604030504040204" pitchFamily="50" charset="-128"/>
                <a:ea typeface="メイリオ" panose="020B0604030504040204" pitchFamily="50" charset="-128"/>
              </a:rPr>
              <a:t>  </a:t>
            </a:r>
            <a:endParaRPr lang="en-US" altLang="ja-JP" sz="500" b="1" dirty="0">
              <a:highlight>
                <a:srgbClr val="FFFF00"/>
              </a:highlight>
              <a:latin typeface="メイリオ" panose="020B0604030504040204" pitchFamily="50" charset="-128"/>
              <a:ea typeface="メイリオ" panose="020B0604030504040204" pitchFamily="50" charset="-128"/>
            </a:endParaRPr>
          </a:p>
          <a:p>
            <a:r>
              <a:rPr lang="en-US" altLang="ja-JP" sz="1200" b="1" dirty="0">
                <a:highlight>
                  <a:srgbClr val="FFFF00"/>
                </a:highlight>
                <a:latin typeface="メイリオ" panose="020B0604030504040204" pitchFamily="50" charset="-128"/>
                <a:ea typeface="メイリオ" panose="020B0604030504040204" pitchFamily="50" charset="-128"/>
              </a:rPr>
              <a:t>ABB</a:t>
            </a:r>
            <a:r>
              <a:rPr lang="ja-JP" altLang="en-US" sz="1200" b="1" dirty="0">
                <a:highlight>
                  <a:srgbClr val="FFFF00"/>
                </a:highlight>
                <a:latin typeface="メイリオ" panose="020B0604030504040204" pitchFamily="50" charset="-128"/>
                <a:ea typeface="メイリオ" panose="020B0604030504040204" pitchFamily="50" charset="-128"/>
              </a:rPr>
              <a:t>低圧モータでは</a:t>
            </a:r>
            <a:r>
              <a:rPr lang="en-US" altLang="ja-JP" sz="1200" b="1" dirty="0">
                <a:highlight>
                  <a:srgbClr val="FFFF00"/>
                </a:highlight>
                <a:latin typeface="メイリオ" panose="020B0604030504040204" pitchFamily="50" charset="-128"/>
                <a:ea typeface="メイリオ" panose="020B0604030504040204" pitchFamily="50" charset="-128"/>
              </a:rPr>
              <a:t>『ISI</a:t>
            </a:r>
            <a:r>
              <a:rPr lang="ja-JP" altLang="en-US" sz="1200" b="1" dirty="0">
                <a:highlight>
                  <a:srgbClr val="FFFF00"/>
                </a:highlight>
                <a:latin typeface="メイリオ" panose="020B0604030504040204" pitchFamily="50" charset="-128"/>
                <a:ea typeface="メイリオ" panose="020B0604030504040204" pitchFamily="50" charset="-128"/>
              </a:rPr>
              <a:t>マーク認証済み＝</a:t>
            </a:r>
            <a:r>
              <a:rPr lang="en-US" altLang="ja-JP" sz="1200" b="1" dirty="0">
                <a:highlight>
                  <a:srgbClr val="FFFF00"/>
                </a:highlight>
                <a:latin typeface="メイリオ" panose="020B0604030504040204" pitchFamily="50" charset="-128"/>
                <a:ea typeface="メイリオ" panose="020B0604030504040204" pitchFamily="50" charset="-128"/>
              </a:rPr>
              <a:t>Scheme-I</a:t>
            </a:r>
            <a:r>
              <a:rPr lang="ja-JP" altLang="en-US" sz="1200" b="1" dirty="0">
                <a:highlight>
                  <a:srgbClr val="FFFF00"/>
                </a:highlight>
                <a:latin typeface="メイリオ" panose="020B0604030504040204" pitchFamily="50" charset="-128"/>
                <a:ea typeface="メイリオ" panose="020B0604030504040204" pitchFamily="50" charset="-128"/>
              </a:rPr>
              <a:t>対応可能</a:t>
            </a:r>
            <a:r>
              <a:rPr lang="en-US" altLang="ja-JP" sz="1200" b="1" dirty="0">
                <a:highlight>
                  <a:srgbClr val="FFFF00"/>
                </a:highlight>
                <a:latin typeface="メイリオ" panose="020B0604030504040204" pitchFamily="50" charset="-128"/>
                <a:ea typeface="メイリオ" panose="020B0604030504040204" pitchFamily="50" charset="-128"/>
              </a:rPr>
              <a:t>』</a:t>
            </a:r>
            <a:r>
              <a:rPr lang="ja-JP" altLang="en-US" sz="1200" b="1" dirty="0">
                <a:highlight>
                  <a:srgbClr val="FFFF00"/>
                </a:highlight>
                <a:latin typeface="メイリオ" panose="020B0604030504040204" pitchFamily="50" charset="-128"/>
                <a:ea typeface="メイリオ" panose="020B0604030504040204" pitchFamily="50" charset="-128"/>
              </a:rPr>
              <a:t>です</a:t>
            </a:r>
          </a:p>
        </p:txBody>
      </p:sp>
      <p:sp>
        <p:nvSpPr>
          <p:cNvPr id="19" name="正方形/長方形 18">
            <a:extLst>
              <a:ext uri="{FF2B5EF4-FFF2-40B4-BE49-F238E27FC236}">
                <a16:creationId xmlns:a16="http://schemas.microsoft.com/office/drawing/2014/main" id="{B566D0AA-70F7-1E9C-1CA4-26FB4CBE3E1C}"/>
              </a:ext>
            </a:extLst>
          </p:cNvPr>
          <p:cNvSpPr/>
          <p:nvPr/>
        </p:nvSpPr>
        <p:spPr>
          <a:xfrm>
            <a:off x="4210050" y="7083164"/>
            <a:ext cx="2495550" cy="2212883"/>
          </a:xfrm>
          <a:prstGeom prst="rect">
            <a:avLst/>
          </a:prstGeom>
          <a:noFill/>
          <a:ln>
            <a:solidFill>
              <a:srgbClr val="FF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B174581D-6B6F-67E4-5F61-14A9F01814C0}"/>
              </a:ext>
            </a:extLst>
          </p:cNvPr>
          <p:cNvSpPr/>
          <p:nvPr/>
        </p:nvSpPr>
        <p:spPr>
          <a:xfrm>
            <a:off x="4673601" y="6961955"/>
            <a:ext cx="1609724" cy="242419"/>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a:latin typeface="メイリオ" panose="020B0604030504040204" pitchFamily="50" charset="-128"/>
                <a:ea typeface="メイリオ" panose="020B0604030504040204" pitchFamily="50" charset="-128"/>
              </a:rPr>
              <a:t>2026</a:t>
            </a:r>
            <a:r>
              <a:rPr kumimoji="1" lang="ja-JP" altLang="en-US" sz="900" dirty="0">
                <a:latin typeface="メイリオ" panose="020B0604030504040204" pitchFamily="50" charset="-128"/>
                <a:ea typeface="メイリオ" panose="020B0604030504040204" pitchFamily="50" charset="-128"/>
              </a:rPr>
              <a:t>年</a:t>
            </a:r>
            <a:r>
              <a:rPr kumimoji="1" lang="en-US" altLang="ja-JP" sz="900" dirty="0">
                <a:latin typeface="メイリオ" panose="020B0604030504040204" pitchFamily="50" charset="-128"/>
                <a:ea typeface="メイリオ" panose="020B0604030504040204" pitchFamily="50" charset="-128"/>
              </a:rPr>
              <a:t>1</a:t>
            </a:r>
            <a:r>
              <a:rPr kumimoji="1" lang="ja-JP" altLang="en-US" sz="900" dirty="0">
                <a:latin typeface="メイリオ" panose="020B0604030504040204" pitchFamily="50" charset="-128"/>
                <a:ea typeface="メイリオ" panose="020B0604030504040204" pitchFamily="50" charset="-128"/>
              </a:rPr>
              <a:t>月</a:t>
            </a:r>
            <a:r>
              <a:rPr kumimoji="1" lang="en-US" altLang="ja-JP" sz="900" dirty="0">
                <a:latin typeface="メイリオ" panose="020B0604030504040204" pitchFamily="50" charset="-128"/>
                <a:ea typeface="メイリオ" panose="020B0604030504040204" pitchFamily="50" charset="-128"/>
              </a:rPr>
              <a:t>16</a:t>
            </a:r>
            <a:r>
              <a:rPr kumimoji="1" lang="ja-JP" altLang="en-US" sz="900" dirty="0">
                <a:latin typeface="メイリオ" panose="020B0604030504040204" pitchFamily="50" charset="-128"/>
                <a:ea typeface="メイリオ" panose="020B0604030504040204" pitchFamily="50" charset="-128"/>
              </a:rPr>
              <a:t>日 撤回発表</a:t>
            </a:r>
          </a:p>
        </p:txBody>
      </p:sp>
    </p:spTree>
    <p:extLst>
      <p:ext uri="{BB962C8B-B14F-4D97-AF65-F5344CB8AC3E}">
        <p14:creationId xmlns:p14="http://schemas.microsoft.com/office/powerpoint/2010/main" val="6668683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A9E5BFDF12ACC42A9584DDBB619A9A8" ma:contentTypeVersion="12" ma:contentTypeDescription="新しいドキュメントを作成します。" ma:contentTypeScope="" ma:versionID="1311d7040b38624bdba355bd07aa8b9b">
  <xsd:schema xmlns:xsd="http://www.w3.org/2001/XMLSchema" xmlns:xs="http://www.w3.org/2001/XMLSchema" xmlns:p="http://schemas.microsoft.com/office/2006/metadata/properties" xmlns:ns3="6f02e4ea-20dc-488f-99de-9903212d7b76" targetNamespace="http://schemas.microsoft.com/office/2006/metadata/properties" ma:root="true" ma:fieldsID="c06f84627914e5233af30d597d78e7dc" ns3:_="">
    <xsd:import namespace="6f02e4ea-20dc-488f-99de-9903212d7b76"/>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GenerationTime" minOccurs="0"/>
                <xsd:element ref="ns3:MediaServiceEventHashCode" minOccurs="0"/>
                <xsd:element ref="ns3:MediaServiceOCR"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2e4ea-20dc-488f-99de-9903212d7b76"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6f02e4ea-20dc-488f-99de-9903212d7b76" xsi:nil="true"/>
  </documentManagement>
</p:properties>
</file>

<file path=customXml/itemProps1.xml><?xml version="1.0" encoding="utf-8"?>
<ds:datastoreItem xmlns:ds="http://schemas.openxmlformats.org/officeDocument/2006/customXml" ds:itemID="{E2D14861-ED10-4C61-8006-EC2C6FAE43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02e4ea-20dc-488f-99de-9903212d7b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17E934-F174-47B0-AD9B-942608BDAFA7}">
  <ds:schemaRefs>
    <ds:schemaRef ds:uri="http://schemas.microsoft.com/sharepoint/v3/contenttype/forms"/>
  </ds:schemaRefs>
</ds:datastoreItem>
</file>

<file path=customXml/itemProps3.xml><?xml version="1.0" encoding="utf-8"?>
<ds:datastoreItem xmlns:ds="http://schemas.openxmlformats.org/officeDocument/2006/customXml" ds:itemID="{1E15D48E-A991-4C7A-B71A-579A24C69242}">
  <ds:schemaRefs>
    <ds:schemaRef ds:uri="http://purl.org/dc/dcmitype/"/>
    <ds:schemaRef ds:uri="http://schemas.microsoft.com/office/2006/metadata/properties"/>
    <ds:schemaRef ds:uri="http://www.w3.org/XML/1998/namespace"/>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6f02e4ea-20dc-488f-99de-9903212d7b76"/>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1760</TotalTime>
  <Words>1249</Words>
  <Application>Microsoft Office PowerPoint</Application>
  <PresentationFormat>A4 210 x 297 mm</PresentationFormat>
  <Paragraphs>109</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PC-020</dc:creator>
  <cp:lastModifiedBy>岡野 恭憲</cp:lastModifiedBy>
  <cp:revision>13</cp:revision>
  <dcterms:created xsi:type="dcterms:W3CDTF">2023-08-30T02:59:01Z</dcterms:created>
  <dcterms:modified xsi:type="dcterms:W3CDTF">2026-01-25T04:56:51Z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0x010100EA9E5BFDF12ACC42A9584DDBB619A9A8</vt:lpwstr>
  </property>
</Properties>
</file>